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Roboto"/>
      <p:regular r:id="rId54"/>
      <p:bold r:id="rId55"/>
      <p:italic r:id="rId56"/>
      <p:boldItalic r:id="rId57"/>
    </p:embeddedFont>
    <p:embeddedFont>
      <p:font typeface="IBM Plex Mono SemiBold"/>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IBMPlexMonoSemiBold-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IBMPlexMonoSemi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bold.fntdata"/><Relationship Id="rId10" Type="http://schemas.openxmlformats.org/officeDocument/2006/relationships/slide" Target="slides/slide4.xml"/><Relationship Id="rId54" Type="http://schemas.openxmlformats.org/officeDocument/2006/relationships/font" Target="fonts/Roboto-regular.fntdata"/><Relationship Id="rId13" Type="http://schemas.openxmlformats.org/officeDocument/2006/relationships/slide" Target="slides/slide7.xml"/><Relationship Id="rId57" Type="http://schemas.openxmlformats.org/officeDocument/2006/relationships/font" Target="fonts/Roboto-boldItalic.fntdata"/><Relationship Id="rId12" Type="http://schemas.openxmlformats.org/officeDocument/2006/relationships/slide" Target="slides/slide6.xml"/><Relationship Id="rId56" Type="http://schemas.openxmlformats.org/officeDocument/2006/relationships/font" Target="fonts/Roboto-italic.fntdata"/><Relationship Id="rId15" Type="http://schemas.openxmlformats.org/officeDocument/2006/relationships/slide" Target="slides/slide9.xml"/><Relationship Id="rId59" Type="http://schemas.openxmlformats.org/officeDocument/2006/relationships/font" Target="fonts/IBMPlexMonoSemiBold-bold.fntdata"/><Relationship Id="rId14" Type="http://schemas.openxmlformats.org/officeDocument/2006/relationships/slide" Target="slides/slide8.xml"/><Relationship Id="rId58" Type="http://schemas.openxmlformats.org/officeDocument/2006/relationships/font" Target="fonts/IBMPlexMonoSemiBold-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67affdedfc_2_73: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267affdedfc_2_73: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67affdedfc_2_131: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267affdedfc_2_131: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67affdedfc_2_137: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267affdedfc_2_137: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67affdedfc_2_143: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267affdedfc_2_143: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67affdedfc_2_149: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267affdedfc_2_149: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7affdedfc_2_155: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267affdedfc_2_155: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67affdedfc_2_161: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267affdedfc_2_161: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67affdedfc_2_167: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g267affdedfc_2_167:notes"/>
          <p:cNvSpPr txBox="1"/>
          <p:nvPr>
            <p:ph idx="1" type="body"/>
          </p:nvPr>
        </p:nvSpPr>
        <p:spPr>
          <a:xfrm>
            <a:off x="685800" y="21664246"/>
            <a:ext cx="5486400" cy="177252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46" name="Google Shape;246;g267affdedfc_2_167:notes"/>
          <p:cNvSpPr txBox="1"/>
          <p:nvPr>
            <p:ph idx="12" type="sldNum"/>
          </p:nvPr>
        </p:nvSpPr>
        <p:spPr>
          <a:xfrm>
            <a:off x="3884613" y="42757972"/>
            <a:ext cx="2971800" cy="225864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67affdedfc_2_17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267affdedfc_2_17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67affdedfc_2_17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267affdedfc_2_17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7affdedfc_2_18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267affdedfc_2_18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67affdedfc_2_79: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g267affdedfc_2_79:notes"/>
          <p:cNvSpPr txBox="1"/>
          <p:nvPr>
            <p:ph idx="1" type="body"/>
          </p:nvPr>
        </p:nvSpPr>
        <p:spPr>
          <a:xfrm>
            <a:off x="685800" y="21664246"/>
            <a:ext cx="5486400" cy="177252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267affdedfc_2_79:notes"/>
          <p:cNvSpPr txBox="1"/>
          <p:nvPr>
            <p:ph idx="12" type="sldNum"/>
          </p:nvPr>
        </p:nvSpPr>
        <p:spPr>
          <a:xfrm>
            <a:off x="3884613" y="42757972"/>
            <a:ext cx="2971800" cy="225864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67affdedfc_2_19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267affdedfc_2_19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67affdedfc_2_19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267affdedfc_2_19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67affdedfc_2_20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267affdedfc_2_20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67affdedfc_2_20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267affdedfc_2_20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7affdedfc_2_21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267affdedfc_2_21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67affdedfc_2_22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267affdedfc_2_22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67affdedfc_2_22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267affdedfc_2_22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67affdedfc_2_23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267affdedfc_2_23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67affdedfc_2_23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267affdedfc_2_23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67affdedfc_2_24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267affdedfc_2_24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67affdedfc_2_8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267affdedfc_2_8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67affdedfc_2_25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267affdedfc_2_25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67affdedfc_2_25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267affdedfc_2_25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67affdedfc_2_26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267affdedfc_2_26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67affdedfc_2_26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267affdedfc_2_26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67affdedfc_2_27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267affdedfc_2_27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67affdedfc_2_27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267affdedfc_2_27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67affdedfc_2_28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267affdedfc_2_28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67affdedfc_2_29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267affdedfc_2_29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67affdedfc_2_29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267affdedfc_2_29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67affdedfc_2_30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267affdedfc_2_30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67affdedfc_2_9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267affdedfc_2_9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67affdedfc_2_30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267affdedfc_2_30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67affdedfc_2_31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267affdedfc_2_31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67affdedfc_2_31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267affdedfc_2_31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67affdedfc_2_32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267affdedfc_2_32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67affdedfc_2_32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267affdedfc_2_32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7affdedfc_2_33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267affdedfc_2_33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67affdedfc_2_34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 name="Google Shape;477;g267affdedfc_2_340:notes"/>
          <p:cNvSpPr txBox="1"/>
          <p:nvPr>
            <p:ph idx="1" type="body"/>
          </p:nvPr>
        </p:nvSpPr>
        <p:spPr>
          <a:xfrm>
            <a:off x="685800" y="21664246"/>
            <a:ext cx="5486400" cy="177252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g267affdedfc_2_340:notes"/>
          <p:cNvSpPr txBox="1"/>
          <p:nvPr>
            <p:ph idx="12" type="sldNum"/>
          </p:nvPr>
        </p:nvSpPr>
        <p:spPr>
          <a:xfrm>
            <a:off x="3884613" y="42757972"/>
            <a:ext cx="2971800" cy="225864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67affdedfc_2_347: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267affdedfc_2_347: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67affdedfc_2_9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267affdedfc_2_9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67affdedfc_2_103: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267affdedfc_2_103:notes"/>
          <p:cNvSpPr txBox="1"/>
          <p:nvPr>
            <p:ph idx="1" type="body"/>
          </p:nvPr>
        </p:nvSpPr>
        <p:spPr>
          <a:xfrm>
            <a:off x="685800" y="21664246"/>
            <a:ext cx="5486400" cy="177252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63" name="Google Shape;163;g267affdedfc_2_103:notes"/>
          <p:cNvSpPr txBox="1"/>
          <p:nvPr>
            <p:ph idx="12" type="sldNum"/>
          </p:nvPr>
        </p:nvSpPr>
        <p:spPr>
          <a:xfrm>
            <a:off x="3884613" y="42757972"/>
            <a:ext cx="2971800" cy="225864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67affdedfc_2_11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267affdedfc_2_11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7affdedfc_2_11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267affdedfc_2_11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7affdedfc_2_123: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267affdedfc_2_123: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52" name="Shape 52"/>
        <p:cNvGrpSpPr/>
        <p:nvPr/>
      </p:nvGrpSpPr>
      <p:grpSpPr>
        <a:xfrm>
          <a:off x="0" y="0"/>
          <a:ext cx="0" cy="0"/>
          <a:chOff x="0" y="0"/>
          <a:chExt cx="0" cy="0"/>
        </a:xfrm>
      </p:grpSpPr>
      <p:sp>
        <p:nvSpPr>
          <p:cNvPr id="53" name="Google Shape;53;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marR="0" rtl="0" algn="ctr">
              <a:lnSpc>
                <a:spcPct val="90000"/>
              </a:lnSpc>
              <a:spcBef>
                <a:spcPts val="0"/>
              </a:spcBef>
              <a:spcAft>
                <a:spcPts val="0"/>
              </a:spcAft>
              <a:buClr>
                <a:srgbClr val="005493"/>
              </a:buClr>
              <a:buSzPts val="3600"/>
              <a:buFont typeface="IBM Plex Mono SemiBold"/>
              <a:buNone/>
              <a:defRPr b="0" i="0" sz="36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4" name="Google Shape;54;p14"/>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5" name="Shape 55"/>
        <p:cNvGrpSpPr/>
        <p:nvPr/>
      </p:nvGrpSpPr>
      <p:grpSpPr>
        <a:xfrm>
          <a:off x="0" y="0"/>
          <a:ext cx="0" cy="0"/>
          <a:chOff x="0" y="0"/>
          <a:chExt cx="0" cy="0"/>
        </a:xfrm>
      </p:grpSpPr>
      <p:sp>
        <p:nvSpPr>
          <p:cNvPr id="56" name="Google Shape;56;p1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 name="Shape 57"/>
        <p:cNvGrpSpPr/>
        <p:nvPr/>
      </p:nvGrpSpPr>
      <p:grpSpPr>
        <a:xfrm>
          <a:off x="0" y="0"/>
          <a:ext cx="0" cy="0"/>
          <a:chOff x="0" y="0"/>
          <a:chExt cx="0" cy="0"/>
        </a:xfrm>
      </p:grpSpPr>
      <p:sp>
        <p:nvSpPr>
          <p:cNvPr id="58" name="Google Shape;58;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9" name="Google Shape;59;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60" name="Google Shape;60;p16"/>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1" name="Google Shape;61;p16"/>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2" name="Google Shape;62;p1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63" name="Shape 63"/>
        <p:cNvGrpSpPr/>
        <p:nvPr/>
      </p:nvGrpSpPr>
      <p:grpSpPr>
        <a:xfrm>
          <a:off x="0" y="0"/>
          <a:ext cx="0" cy="0"/>
          <a:chOff x="0" y="0"/>
          <a:chExt cx="0" cy="0"/>
        </a:xfrm>
      </p:grpSpPr>
      <p:sp>
        <p:nvSpPr>
          <p:cNvPr id="64" name="Google Shape;64;p17"/>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5" name="Google Shape;65;p17"/>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8"/>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68" name="Google Shape;68;p1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9" name="Google Shape;69;p18"/>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0" name="Google Shape;70;p18"/>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1" name="Google Shape;71;p18"/>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2" name="Shape 72"/>
        <p:cNvGrpSpPr/>
        <p:nvPr/>
      </p:nvGrpSpPr>
      <p:grpSpPr>
        <a:xfrm>
          <a:off x="0" y="0"/>
          <a:ext cx="0" cy="0"/>
          <a:chOff x="0" y="0"/>
          <a:chExt cx="0" cy="0"/>
        </a:xfrm>
      </p:grpSpPr>
      <p:sp>
        <p:nvSpPr>
          <p:cNvPr id="73" name="Google Shape;73;p19"/>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4" name="Google Shape;74;p19"/>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p19"/>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6" name="Google Shape;76;p19"/>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7" name="Google Shape;77;p19"/>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8" name="Google Shape;78;p19"/>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 name="Shape 79"/>
        <p:cNvGrpSpPr/>
        <p:nvPr/>
      </p:nvGrpSpPr>
      <p:grpSpPr>
        <a:xfrm>
          <a:off x="0" y="0"/>
          <a:ext cx="0" cy="0"/>
          <a:chOff x="0" y="0"/>
          <a:chExt cx="0" cy="0"/>
        </a:xfrm>
      </p:grpSpPr>
      <p:sp>
        <p:nvSpPr>
          <p:cNvPr id="80" name="Google Shape;80;p20"/>
          <p:cNvSpPr txBox="1"/>
          <p:nvPr>
            <p:ph type="title"/>
          </p:nvPr>
        </p:nvSpPr>
        <p:spPr>
          <a:xfrm>
            <a:off x="629841"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1" name="Google Shape;81;p20"/>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800"/>
              <a:buFont typeface="Arial"/>
              <a:buNone/>
              <a:defRPr b="1" sz="1800">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82" name="Google Shape;82;p20"/>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3" name="Google Shape;83;p20"/>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800"/>
              <a:buFont typeface="Arial"/>
              <a:buNone/>
              <a:defRPr b="1" sz="1800">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84" name="Google Shape;84;p20"/>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5" name="Google Shape;85;p20"/>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6" name="Google Shape;86;p20"/>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7" name="Google Shape;87;p20"/>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 name="Shape 88"/>
        <p:cNvGrpSpPr/>
        <p:nvPr/>
      </p:nvGrpSpPr>
      <p:grpSpPr>
        <a:xfrm>
          <a:off x="0" y="0"/>
          <a:ext cx="0" cy="0"/>
          <a:chOff x="0" y="0"/>
          <a:chExt cx="0" cy="0"/>
        </a:xfrm>
      </p:grpSpPr>
      <p:sp>
        <p:nvSpPr>
          <p:cNvPr id="89" name="Google Shape;89;p21"/>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0" name="Google Shape;90;p21"/>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1" name="Google Shape;91;p21"/>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2" name="Google Shape;92;p21"/>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2"/>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5" name="Google Shape;95;p22"/>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6" name="Google Shape;96;p2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7" name="Shape 97"/>
        <p:cNvGrpSpPr/>
        <p:nvPr/>
      </p:nvGrpSpPr>
      <p:grpSpPr>
        <a:xfrm>
          <a:off x="0" y="0"/>
          <a:ext cx="0" cy="0"/>
          <a:chOff x="0" y="0"/>
          <a:chExt cx="0" cy="0"/>
        </a:xfrm>
      </p:grpSpPr>
      <p:sp>
        <p:nvSpPr>
          <p:cNvPr id="98" name="Google Shape;98;p2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9" name="Google Shape;99;p23"/>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indent="-381000" lvl="0" marL="457200" marR="0" rtl="0" algn="l">
              <a:lnSpc>
                <a:spcPct val="90000"/>
              </a:lnSpc>
              <a:spcBef>
                <a:spcPts val="800"/>
              </a:spcBef>
              <a:spcAft>
                <a:spcPts val="0"/>
              </a:spcAft>
              <a:buClr>
                <a:schemeClr val="dk1"/>
              </a:buClr>
              <a:buSzPts val="2400"/>
              <a:buFont typeface="Arial"/>
              <a:buChar char="•"/>
              <a:defRPr sz="2400">
                <a:solidFill>
                  <a:schemeClr val="dk1"/>
                </a:solidFill>
                <a:latin typeface="Calibri"/>
                <a:ea typeface="Calibri"/>
                <a:cs typeface="Calibri"/>
                <a:sym typeface="Calibri"/>
              </a:defRPr>
            </a:lvl1pPr>
            <a:lvl2pPr indent="-361950" lvl="1" marL="914400" marR="0" rtl="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00" name="Google Shape;100;p23"/>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200"/>
              <a:buFont typeface="Arial"/>
              <a:buNone/>
              <a:defRPr sz="1200">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01" name="Google Shape;101;p23"/>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2" name="Google Shape;102;p23"/>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3" name="Google Shape;103;p2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4" name="Shape 104"/>
        <p:cNvGrpSpPr/>
        <p:nvPr/>
      </p:nvGrpSpPr>
      <p:grpSpPr>
        <a:xfrm>
          <a:off x="0" y="0"/>
          <a:ext cx="0" cy="0"/>
          <a:chOff x="0" y="0"/>
          <a:chExt cx="0" cy="0"/>
        </a:xfrm>
      </p:grpSpPr>
      <p:sp>
        <p:nvSpPr>
          <p:cNvPr id="105" name="Google Shape;105;p24"/>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6" name="Google Shape;106;p24"/>
          <p:cNvSpPr/>
          <p:nvPr>
            <p:ph idx="2" type="pic"/>
          </p:nvPr>
        </p:nvSpPr>
        <p:spPr>
          <a:xfrm>
            <a:off x="3887391" y="740569"/>
            <a:ext cx="4629150" cy="3655219"/>
          </a:xfrm>
          <a:prstGeom prst="rect">
            <a:avLst/>
          </a:prstGeom>
          <a:noFill/>
          <a:ln>
            <a:noFill/>
          </a:ln>
        </p:spPr>
      </p:sp>
      <p:sp>
        <p:nvSpPr>
          <p:cNvPr id="107" name="Google Shape;107;p24"/>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200"/>
              <a:buFont typeface="Arial"/>
              <a:buNone/>
              <a:defRPr sz="1200">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08" name="Google Shape;108;p24"/>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9" name="Google Shape;109;p24"/>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0" name="Google Shape;110;p24"/>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1" name="Shape 111"/>
        <p:cNvGrpSpPr/>
        <p:nvPr/>
      </p:nvGrpSpPr>
      <p:grpSpPr>
        <a:xfrm>
          <a:off x="0" y="0"/>
          <a:ext cx="0" cy="0"/>
          <a:chOff x="0" y="0"/>
          <a:chExt cx="0" cy="0"/>
        </a:xfrm>
      </p:grpSpPr>
      <p:sp>
        <p:nvSpPr>
          <p:cNvPr id="112" name="Google Shape;112;p25"/>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3" name="Google Shape;113;p25"/>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4" name="Google Shape;114;p25"/>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5" name="Google Shape;115;p25"/>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6" name="Google Shape;116;p2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7" name="Shape 117"/>
        <p:cNvGrpSpPr/>
        <p:nvPr/>
      </p:nvGrpSpPr>
      <p:grpSpPr>
        <a:xfrm>
          <a:off x="0" y="0"/>
          <a:ext cx="0" cy="0"/>
          <a:chOff x="0" y="0"/>
          <a:chExt cx="0" cy="0"/>
        </a:xfrm>
      </p:grpSpPr>
      <p:sp>
        <p:nvSpPr>
          <p:cNvPr id="118" name="Google Shape;118;p26"/>
          <p:cNvSpPr txBox="1"/>
          <p:nvPr>
            <p:ph type="title"/>
          </p:nvPr>
        </p:nvSpPr>
        <p:spPr>
          <a:xfrm rot="5400000">
            <a:off x="5350073" y="1467445"/>
            <a:ext cx="4358879" cy="1971675"/>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9" name="Google Shape;119;p26"/>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0" name="Google Shape;120;p26"/>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1" name="Google Shape;121;p26"/>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2" name="Google Shape;122;p2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rgbClr val="1C7DDB"/>
                </a:solidFill>
                <a:latin typeface="Arial"/>
                <a:ea typeface="Arial"/>
                <a:cs typeface="Arial"/>
                <a:sym typeface="Arial"/>
              </a:defRPr>
            </a:lvl1pPr>
            <a:lvl2pPr indent="0" lvl="1" marL="0" marR="0" rtl="0" algn="r">
              <a:spcBef>
                <a:spcPts val="0"/>
              </a:spcBef>
              <a:buNone/>
              <a:defRPr b="0" i="0" sz="1200" u="none" cap="none" strike="noStrike">
                <a:solidFill>
                  <a:srgbClr val="1C7DDB"/>
                </a:solidFill>
                <a:latin typeface="Arial"/>
                <a:ea typeface="Arial"/>
                <a:cs typeface="Arial"/>
                <a:sym typeface="Arial"/>
              </a:defRPr>
            </a:lvl2pPr>
            <a:lvl3pPr indent="0" lvl="2" marL="0" marR="0" rtl="0" algn="r">
              <a:spcBef>
                <a:spcPts val="0"/>
              </a:spcBef>
              <a:buNone/>
              <a:defRPr b="0" i="0" sz="1200" u="none" cap="none" strike="noStrike">
                <a:solidFill>
                  <a:srgbClr val="1C7DDB"/>
                </a:solidFill>
                <a:latin typeface="Arial"/>
                <a:ea typeface="Arial"/>
                <a:cs typeface="Arial"/>
                <a:sym typeface="Arial"/>
              </a:defRPr>
            </a:lvl3pPr>
            <a:lvl4pPr indent="0" lvl="3" marL="0" marR="0" rtl="0" algn="r">
              <a:spcBef>
                <a:spcPts val="0"/>
              </a:spcBef>
              <a:buNone/>
              <a:defRPr b="0" i="0" sz="1200" u="none" cap="none" strike="noStrike">
                <a:solidFill>
                  <a:srgbClr val="1C7DDB"/>
                </a:solidFill>
                <a:latin typeface="Arial"/>
                <a:ea typeface="Arial"/>
                <a:cs typeface="Arial"/>
                <a:sym typeface="Arial"/>
              </a:defRPr>
            </a:lvl4pPr>
            <a:lvl5pPr indent="0" lvl="4" marL="0" marR="0" rtl="0" algn="r">
              <a:spcBef>
                <a:spcPts val="0"/>
              </a:spcBef>
              <a:buNone/>
              <a:defRPr b="0" i="0" sz="1200" u="none" cap="none" strike="noStrike">
                <a:solidFill>
                  <a:srgbClr val="1C7DDB"/>
                </a:solidFill>
                <a:latin typeface="Arial"/>
                <a:ea typeface="Arial"/>
                <a:cs typeface="Arial"/>
                <a:sym typeface="Arial"/>
              </a:defRPr>
            </a:lvl5pPr>
            <a:lvl6pPr indent="0" lvl="5" marL="0" marR="0" rtl="0" algn="r">
              <a:spcBef>
                <a:spcPts val="0"/>
              </a:spcBef>
              <a:buNone/>
              <a:defRPr b="0" i="0" sz="1200" u="none" cap="none" strike="noStrike">
                <a:solidFill>
                  <a:srgbClr val="1C7DDB"/>
                </a:solidFill>
                <a:latin typeface="Arial"/>
                <a:ea typeface="Arial"/>
                <a:cs typeface="Arial"/>
                <a:sym typeface="Arial"/>
              </a:defRPr>
            </a:lvl6pPr>
            <a:lvl7pPr indent="0" lvl="6" marL="0" marR="0" rtl="0" algn="r">
              <a:spcBef>
                <a:spcPts val="0"/>
              </a:spcBef>
              <a:buNone/>
              <a:defRPr b="0" i="0" sz="1200" u="none" cap="none" strike="noStrike">
                <a:solidFill>
                  <a:srgbClr val="1C7DDB"/>
                </a:solidFill>
                <a:latin typeface="Arial"/>
                <a:ea typeface="Arial"/>
                <a:cs typeface="Arial"/>
                <a:sym typeface="Arial"/>
              </a:defRPr>
            </a:lvl7pPr>
            <a:lvl8pPr indent="0" lvl="7" marL="0" marR="0" rtl="0" algn="r">
              <a:spcBef>
                <a:spcPts val="0"/>
              </a:spcBef>
              <a:buNone/>
              <a:defRPr b="0" i="0" sz="1200" u="none" cap="none" strike="noStrike">
                <a:solidFill>
                  <a:srgbClr val="1C7DDB"/>
                </a:solidFill>
                <a:latin typeface="Arial"/>
                <a:ea typeface="Arial"/>
                <a:cs typeface="Arial"/>
                <a:sym typeface="Arial"/>
              </a:defRPr>
            </a:lvl8pPr>
            <a:lvl9pPr indent="0" lvl="8" marL="0" marR="0" rtl="0" algn="r">
              <a:spcBef>
                <a:spcPts val="0"/>
              </a:spcBef>
              <a:buNone/>
              <a:defRPr b="0" i="0" sz="12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hyperlink" Target="https://github.com/ganeshs14/AppliedDSCapstone/tree/main/Week1/Data%20Wrangl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hyperlink" Target="https://github.com/ganeshs14/AppliedDSCapstone/tree/main/Week2/EDA_DataVisualizat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hyperlink" Target="https://github.com/ganeshs14/AppliedDSCapstone/tree/main/Week2/EDA_SQ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hyperlink" Target="https://github.com/ganeshs14/AppliedDSCapstone/tree/main/Week3/Interactive%20Visual%20Analytics%20with%20Folium%20la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hyperlink" Target="https://github.com/ganeshs14/AppliedDSCapstone/tree/main/Week3/Build%20a%20Dashboard%20Application%20with%20Plotly%20Dash"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hyperlink" Target="https://github.com/ganeshs14/AppliedDSCapstone/tree/main/Week4/Machine%20Learning%20Prediction%20La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5.png"/><Relationship Id="rId4" Type="http://schemas.openxmlformats.org/officeDocument/2006/relationships/image" Target="../media/image33.png"/><Relationship Id="rId5"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5.png"/><Relationship Id="rId4" Type="http://schemas.openxmlformats.org/officeDocument/2006/relationships/image" Target="../media/image32.png"/><Relationship Id="rId5"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5.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5.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8.gif"/><Relationship Id="rId5" Type="http://schemas.openxmlformats.org/officeDocument/2006/relationships/image" Target="../media/image3.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5.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15.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3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5.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15.png"/><Relationship Id="rId4" Type="http://schemas.openxmlformats.org/officeDocument/2006/relationships/hyperlink" Target="https://github.com/ganeshs14/AppliedDSCapstone/tree/main" TargetMode="External"/><Relationship Id="rId5" Type="http://schemas.openxmlformats.org/officeDocument/2006/relationships/hyperlink" Target="https://www.coursera.org/professional-certificates/ibm-data-science?&amp;instructors" TargetMode="External"/><Relationship Id="rId6" Type="http://schemas.openxmlformats.org/officeDocument/2006/relationships/hyperlink" Target="https://www.coursera.org/" TargetMode="External"/><Relationship Id="rId7" Type="http://schemas.openxmlformats.org/officeDocument/2006/relationships/hyperlink" Target="https://www.ibm.com/us-en"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3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hyperlink" Target="https://github.com/ganeshs14/AppliedDSCapstone/tree/main/Week1/Data%20Collection/SpaceX%20API" TargetMode="External"/><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hyperlink" Target="https://github.com/ganeshs14/AppliedDSCapstone/tree/main/Week1/Data%20Collection/SpaceX%20Wikipedia%20Page%20Scraping" TargetMode="External"/><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7"/>
          <p:cNvSpPr txBox="1"/>
          <p:nvPr/>
        </p:nvSpPr>
        <p:spPr>
          <a:xfrm>
            <a:off x="666397" y="3426550"/>
            <a:ext cx="2460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a:solidFill>
                  <a:schemeClr val="lt2"/>
                </a:solidFill>
              </a:rPr>
              <a:t>Ganesh Gangaram Shelar </a:t>
            </a:r>
            <a:endParaRPr sz="1100"/>
          </a:p>
          <a:p>
            <a:pPr indent="0" lvl="0" marL="0" marR="0" rtl="0" algn="l">
              <a:spcBef>
                <a:spcPts val="0"/>
              </a:spcBef>
              <a:spcAft>
                <a:spcPts val="0"/>
              </a:spcAft>
              <a:buNone/>
            </a:pPr>
            <a:r>
              <a:rPr lang="en">
                <a:solidFill>
                  <a:schemeClr val="lt2"/>
                </a:solidFill>
              </a:rPr>
              <a:t>10-08-2023</a:t>
            </a:r>
            <a:endParaRPr sz="1100"/>
          </a:p>
        </p:txBody>
      </p:sp>
      <p:pic>
        <p:nvPicPr>
          <p:cNvPr descr="IBM Skills Network Logo - Horizontal-noai copy.png" id="128" name="Google Shape;128;p27"/>
          <p:cNvPicPr preferRelativeResize="0"/>
          <p:nvPr/>
        </p:nvPicPr>
        <p:blipFill rotWithShape="1">
          <a:blip r:embed="rId4">
            <a:alphaModFix/>
          </a:blip>
          <a:srcRect b="0" l="0" r="0" t="0"/>
          <a:stretch/>
        </p:blipFill>
        <p:spPr>
          <a:xfrm>
            <a:off x="667365" y="507621"/>
            <a:ext cx="1578077" cy="471887"/>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3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99" name="Google Shape;199;p36"/>
          <p:cNvSpPr txBox="1"/>
          <p:nvPr>
            <p:ph idx="1" type="body"/>
          </p:nvPr>
        </p:nvSpPr>
        <p:spPr>
          <a:xfrm>
            <a:off x="577500" y="935275"/>
            <a:ext cx="7886700" cy="3583800"/>
          </a:xfrm>
          <a:prstGeom prst="rect">
            <a:avLst/>
          </a:prstGeom>
          <a:noFill/>
          <a:ln>
            <a:noFill/>
          </a:ln>
        </p:spPr>
        <p:txBody>
          <a:bodyPr anchorCtr="0" anchor="t" bIns="34275" lIns="68575" spcFirstLastPara="1" rIns="68575" wrap="square" tIns="34275">
            <a:noAutofit/>
          </a:bodyPr>
          <a:lstStyle/>
          <a:p>
            <a:pPr indent="-38100" lvl="0" marL="177800" marR="0" rtl="0" algn="just">
              <a:lnSpc>
                <a:spcPct val="115000"/>
              </a:lnSpc>
              <a:spcBef>
                <a:spcPts val="800"/>
              </a:spcBef>
              <a:spcAft>
                <a:spcPts val="0"/>
              </a:spcAft>
              <a:buClr>
                <a:schemeClr val="dk1"/>
              </a:buClr>
              <a:buSzPts val="2100"/>
              <a:buFont typeface="Arial"/>
              <a:buNone/>
            </a:pPr>
            <a:r>
              <a:rPr lang="en" sz="1500">
                <a:solidFill>
                  <a:schemeClr val="dk1"/>
                </a:solidFill>
              </a:rPr>
              <a:t>In data wrangling process, we encountered diverse mission outcomes related to SpaceX booster landings. These outcomes included cases where landing attempts were made but did not result in a successful landing. To simplify an analysis and prepare the data for predictive modeling, we transformed these outcomes into training labels with a binary classification: </a:t>
            </a:r>
            <a:endParaRPr sz="1500">
              <a:solidFill>
                <a:schemeClr val="dk1"/>
              </a:solidFill>
            </a:endParaRPr>
          </a:p>
          <a:p>
            <a:pPr indent="-38100" lvl="0" marL="635000" marR="0" rtl="0" algn="just">
              <a:lnSpc>
                <a:spcPct val="115000"/>
              </a:lnSpc>
              <a:spcBef>
                <a:spcPts val="800"/>
              </a:spcBef>
              <a:spcAft>
                <a:spcPts val="0"/>
              </a:spcAft>
              <a:buClr>
                <a:schemeClr val="dk1"/>
              </a:buClr>
              <a:buSzPts val="2100"/>
              <a:buFont typeface="Arial"/>
              <a:buNone/>
            </a:pPr>
            <a:r>
              <a:rPr b="1" lang="en" sz="1500">
                <a:solidFill>
                  <a:schemeClr val="dk1"/>
                </a:solidFill>
              </a:rPr>
              <a:t>1</a:t>
            </a:r>
            <a:r>
              <a:rPr lang="en" sz="1500">
                <a:solidFill>
                  <a:schemeClr val="dk1"/>
                </a:solidFill>
              </a:rPr>
              <a:t> was assigned to indicate that the booster successfully landed. </a:t>
            </a:r>
            <a:endParaRPr sz="1500">
              <a:solidFill>
                <a:schemeClr val="dk1"/>
              </a:solidFill>
            </a:endParaRPr>
          </a:p>
          <a:p>
            <a:pPr indent="-38100" lvl="0" marL="635000" marR="0" rtl="0" algn="just">
              <a:lnSpc>
                <a:spcPct val="115000"/>
              </a:lnSpc>
              <a:spcBef>
                <a:spcPts val="800"/>
              </a:spcBef>
              <a:spcAft>
                <a:spcPts val="0"/>
              </a:spcAft>
              <a:buClr>
                <a:schemeClr val="dk1"/>
              </a:buClr>
              <a:buSzPts val="2100"/>
              <a:buFont typeface="Arial"/>
              <a:buNone/>
            </a:pPr>
            <a:r>
              <a:rPr b="1" lang="en" sz="1500">
                <a:solidFill>
                  <a:schemeClr val="dk1"/>
                </a:solidFill>
              </a:rPr>
              <a:t>0</a:t>
            </a:r>
            <a:r>
              <a:rPr lang="en" sz="1500">
                <a:solidFill>
                  <a:schemeClr val="dk1"/>
                </a:solidFill>
              </a:rPr>
              <a:t> was assigned to indicate that the landing was unsuccessful.</a:t>
            </a:r>
            <a:endParaRPr sz="1500">
              <a:solidFill>
                <a:schemeClr val="dk1"/>
              </a:solidFill>
            </a:endParaRPr>
          </a:p>
          <a:p>
            <a:pPr indent="-323850" lvl="0" marL="457200" marR="0" rtl="0" algn="just">
              <a:lnSpc>
                <a:spcPct val="115000"/>
              </a:lnSpc>
              <a:spcBef>
                <a:spcPts val="800"/>
              </a:spcBef>
              <a:spcAft>
                <a:spcPts val="0"/>
              </a:spcAft>
              <a:buClr>
                <a:schemeClr val="dk1"/>
              </a:buClr>
              <a:buSzPts val="1500"/>
              <a:buChar char="❏"/>
            </a:pPr>
            <a:r>
              <a:rPr lang="en" sz="1500">
                <a:solidFill>
                  <a:schemeClr val="dk1"/>
                </a:solidFill>
              </a:rPr>
              <a:t>True Ocean: Assigned 1 for successful ocean landings, 0 for unsuccessful. </a:t>
            </a:r>
            <a:endParaRPr sz="1500">
              <a:solidFill>
                <a:schemeClr val="dk1"/>
              </a:solidFill>
            </a:endParaRPr>
          </a:p>
          <a:p>
            <a:pPr indent="-323850" lvl="0" marL="457200" marR="0" rtl="0" algn="just">
              <a:lnSpc>
                <a:spcPct val="115000"/>
              </a:lnSpc>
              <a:spcBef>
                <a:spcPts val="0"/>
              </a:spcBef>
              <a:spcAft>
                <a:spcPts val="0"/>
              </a:spcAft>
              <a:buClr>
                <a:schemeClr val="dk1"/>
              </a:buClr>
              <a:buSzPts val="1500"/>
              <a:buChar char="❏"/>
            </a:pPr>
            <a:r>
              <a:rPr lang="en" sz="1500">
                <a:solidFill>
                  <a:schemeClr val="dk1"/>
                </a:solidFill>
              </a:rPr>
              <a:t>True RTLS: Assigned 1 for successful ground pad landings, 0 for unsuccessful. </a:t>
            </a:r>
            <a:endParaRPr sz="1500">
              <a:solidFill>
                <a:schemeClr val="dk1"/>
              </a:solidFill>
            </a:endParaRPr>
          </a:p>
          <a:p>
            <a:pPr indent="-323850" lvl="0" marL="457200" marR="0" rtl="0" algn="just">
              <a:lnSpc>
                <a:spcPct val="115000"/>
              </a:lnSpc>
              <a:spcBef>
                <a:spcPts val="0"/>
              </a:spcBef>
              <a:spcAft>
                <a:spcPts val="0"/>
              </a:spcAft>
              <a:buClr>
                <a:schemeClr val="dk1"/>
              </a:buClr>
              <a:buSzPts val="1500"/>
              <a:buChar char="❏"/>
            </a:pPr>
            <a:r>
              <a:rPr lang="en" sz="1500">
                <a:solidFill>
                  <a:schemeClr val="dk1"/>
                </a:solidFill>
              </a:rPr>
              <a:t>True ASDS: Assigned 1 for successful drone ship landings, 0 for unsuccessful. </a:t>
            </a:r>
            <a:endParaRPr sz="1500">
              <a:solidFill>
                <a:schemeClr val="dk1"/>
              </a:solidFill>
            </a:endParaRPr>
          </a:p>
          <a:p>
            <a:pPr indent="0" lvl="0" marL="457200" marR="0" rtl="0" algn="just">
              <a:lnSpc>
                <a:spcPct val="115000"/>
              </a:lnSpc>
              <a:spcBef>
                <a:spcPts val="800"/>
              </a:spcBef>
              <a:spcAft>
                <a:spcPts val="0"/>
              </a:spcAft>
              <a:buNone/>
            </a:pPr>
            <a:r>
              <a:rPr lang="en" sz="1500">
                <a:solidFill>
                  <a:schemeClr val="dk1"/>
                </a:solidFill>
              </a:rPr>
              <a:t>This simplification streamlines our analysis for accurate predictions.</a:t>
            </a:r>
            <a:endParaRPr sz="1500">
              <a:solidFill>
                <a:schemeClr val="dk1"/>
              </a:solidFill>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p:txBody>
      </p:sp>
      <p:sp>
        <p:nvSpPr>
          <p:cNvPr id="200" name="Google Shape;200;p36"/>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Data Wrangling</a:t>
            </a:r>
            <a:endParaRPr sz="1100"/>
          </a:p>
        </p:txBody>
      </p:sp>
      <p:sp>
        <p:nvSpPr>
          <p:cNvPr id="201" name="Google Shape;201;p36"/>
          <p:cNvSpPr/>
          <p:nvPr/>
        </p:nvSpPr>
        <p:spPr>
          <a:xfrm>
            <a:off x="920900" y="4638587"/>
            <a:ext cx="1520700" cy="301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1100"/>
              </a:spcBef>
              <a:spcAft>
                <a:spcPts val="0"/>
              </a:spcAft>
              <a:buNone/>
            </a:pPr>
            <a:r>
              <a:rPr lang="en"/>
              <a:t>      </a:t>
            </a:r>
            <a:endParaRPr/>
          </a:p>
          <a:p>
            <a:pPr indent="0" lvl="0" marL="0" rtl="0" algn="ctr">
              <a:spcBef>
                <a:spcPts val="0"/>
              </a:spcBef>
              <a:spcAft>
                <a:spcPts val="0"/>
              </a:spcAft>
              <a:buNone/>
            </a:pPr>
            <a:r>
              <a:rPr lang="en" sz="1700">
                <a:solidFill>
                  <a:schemeClr val="dk1"/>
                </a:solidFill>
                <a:uFill>
                  <a:noFill/>
                </a:uFill>
                <a:hlinkClick r:id="rId4">
                  <a:extLst>
                    <a:ext uri="{A12FA001-AC4F-418D-AE19-62706E023703}">
                      <ahyp:hlinkClr val="tx"/>
                    </a:ext>
                  </a:extLst>
                </a:hlinkClick>
              </a:rPr>
              <a:t>GitHub Link</a:t>
            </a:r>
            <a:endParaRPr>
              <a:solidFill>
                <a:schemeClr val="dk1"/>
              </a:solidFill>
            </a:endParaRPr>
          </a:p>
          <a:p>
            <a:pPr indent="0" lvl="0" marL="0" rtl="0" algn="just">
              <a:lnSpc>
                <a:spcPct val="100000"/>
              </a:lnSpc>
              <a:spcBef>
                <a:spcPts val="11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37"/>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07" name="Google Shape;207;p37"/>
          <p:cNvSpPr txBox="1"/>
          <p:nvPr>
            <p:ph idx="1" type="body"/>
          </p:nvPr>
        </p:nvSpPr>
        <p:spPr>
          <a:xfrm>
            <a:off x="606299" y="940176"/>
            <a:ext cx="7829100" cy="35790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lang="en"/>
              <a:t>EDA was conducted on various variables to assess their relationships and suitability for machine learning model training.</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Plots Used</a:t>
            </a:r>
            <a:r>
              <a:rPr lang="en"/>
              <a:t>: </a:t>
            </a:r>
            <a:endParaRPr/>
          </a:p>
          <a:p>
            <a:pPr indent="-317500" lvl="0" marL="457200" rtl="0" algn="l">
              <a:spcBef>
                <a:spcPts val="0"/>
              </a:spcBef>
              <a:spcAft>
                <a:spcPts val="0"/>
              </a:spcAft>
              <a:buSzPts val="1400"/>
              <a:buAutoNum type="arabicPeriod"/>
            </a:pPr>
            <a:r>
              <a:rPr lang="en"/>
              <a:t>Flight Number vs. Payload Mass: Scatter plot to visualize any patterns or trends. </a:t>
            </a:r>
            <a:endParaRPr/>
          </a:p>
          <a:p>
            <a:pPr indent="-317500" lvl="0" marL="457200" rtl="0" algn="l">
              <a:spcBef>
                <a:spcPts val="0"/>
              </a:spcBef>
              <a:spcAft>
                <a:spcPts val="0"/>
              </a:spcAft>
              <a:buSzPts val="1400"/>
              <a:buAutoNum type="arabicPeriod"/>
            </a:pPr>
            <a:r>
              <a:rPr lang="en"/>
              <a:t>Flight Number vs. Launch Site: Bar plot to compare launch sites and their frequency. </a:t>
            </a:r>
            <a:endParaRPr/>
          </a:p>
          <a:p>
            <a:pPr indent="-317500" lvl="0" marL="457200" rtl="0" algn="l">
              <a:spcBef>
                <a:spcPts val="0"/>
              </a:spcBef>
              <a:spcAft>
                <a:spcPts val="0"/>
              </a:spcAft>
              <a:buSzPts val="1400"/>
              <a:buAutoNum type="arabicPeriod"/>
            </a:pPr>
            <a:r>
              <a:rPr lang="en"/>
              <a:t>Payload Mass vs. Launch Site: Scatter plot to explore payload masses by launch site. </a:t>
            </a:r>
            <a:endParaRPr/>
          </a:p>
          <a:p>
            <a:pPr indent="-317500" lvl="0" marL="457200" rtl="0" algn="l">
              <a:spcBef>
                <a:spcPts val="0"/>
              </a:spcBef>
              <a:spcAft>
                <a:spcPts val="0"/>
              </a:spcAft>
              <a:buSzPts val="1400"/>
              <a:buAutoNum type="arabicPeriod"/>
            </a:pPr>
            <a:r>
              <a:rPr lang="en"/>
              <a:t>Orbit vs. Success Rate: Bar plot depicting the success rate of different orbits. </a:t>
            </a:r>
            <a:endParaRPr/>
          </a:p>
          <a:p>
            <a:pPr indent="-317500" lvl="0" marL="457200" rtl="0" algn="l">
              <a:spcBef>
                <a:spcPts val="0"/>
              </a:spcBef>
              <a:spcAft>
                <a:spcPts val="0"/>
              </a:spcAft>
              <a:buSzPts val="1400"/>
              <a:buAutoNum type="arabicPeriod"/>
            </a:pPr>
            <a:r>
              <a:rPr lang="en"/>
              <a:t>Flight Number vs. Orbit: Line chart illustrating the distribution of missions across orbits. </a:t>
            </a:r>
            <a:endParaRPr/>
          </a:p>
          <a:p>
            <a:pPr indent="-317500" lvl="0" marL="457200" rtl="0" algn="l">
              <a:spcBef>
                <a:spcPts val="0"/>
              </a:spcBef>
              <a:spcAft>
                <a:spcPts val="0"/>
              </a:spcAft>
              <a:buSzPts val="1400"/>
              <a:buAutoNum type="arabicPeriod"/>
            </a:pPr>
            <a:r>
              <a:rPr lang="en"/>
              <a:t>Payload vs. Orbit: Scatter plot to analyze payload masses across different orbits. </a:t>
            </a:r>
            <a:endParaRPr/>
          </a:p>
          <a:p>
            <a:pPr indent="-317500" lvl="0" marL="457200" rtl="0" algn="l">
              <a:spcBef>
                <a:spcPts val="0"/>
              </a:spcBef>
              <a:spcAft>
                <a:spcPts val="0"/>
              </a:spcAft>
              <a:buSzPts val="1400"/>
              <a:buAutoNum type="arabicPeriod"/>
            </a:pPr>
            <a:r>
              <a:rPr lang="en"/>
              <a:t>Success Yearly Trend: Line chart showcasing the yearly trend of mission success rates.</a:t>
            </a:r>
            <a:endParaRPr sz="1500">
              <a:solidFill>
                <a:srgbClr val="292929"/>
              </a:solidFill>
            </a:endParaRPr>
          </a:p>
          <a:p>
            <a:pPr indent="0" lvl="0" marL="0" rtl="0" algn="l">
              <a:spcBef>
                <a:spcPts val="0"/>
              </a:spcBef>
              <a:spcAft>
                <a:spcPts val="0"/>
              </a:spcAft>
              <a:buClr>
                <a:schemeClr val="dk1"/>
              </a:buClr>
              <a:buSzPts val="2100"/>
              <a:buFont typeface="Arial"/>
              <a:buNone/>
            </a:pPr>
            <a:r>
              <a:rPr b="1" lang="en"/>
              <a:t>Insights</a:t>
            </a:r>
            <a:r>
              <a:rPr lang="en"/>
              <a:t>: </a:t>
            </a:r>
            <a:endParaRPr/>
          </a:p>
          <a:p>
            <a:pPr indent="-317500" lvl="0" marL="457200" rtl="0" algn="l">
              <a:spcBef>
                <a:spcPts val="0"/>
              </a:spcBef>
              <a:spcAft>
                <a:spcPts val="0"/>
              </a:spcAft>
              <a:buSzPts val="1400"/>
              <a:buAutoNum type="arabicPeriod"/>
            </a:pPr>
            <a:r>
              <a:rPr lang="en"/>
              <a:t>Flight Number vs. Payload Mass and Flight Number vs. Orbit revealed potential trends over time. </a:t>
            </a:r>
            <a:endParaRPr/>
          </a:p>
          <a:p>
            <a:pPr indent="-317500" lvl="0" marL="457200" rtl="0" algn="l">
              <a:spcBef>
                <a:spcPts val="0"/>
              </a:spcBef>
              <a:spcAft>
                <a:spcPts val="0"/>
              </a:spcAft>
              <a:buSzPts val="1400"/>
              <a:buAutoNum type="arabicPeriod"/>
            </a:pPr>
            <a:r>
              <a:rPr lang="en"/>
              <a:t>Launch Site and Payload Mass vs. Launch Site helped identify launch site preferences. </a:t>
            </a:r>
            <a:endParaRPr/>
          </a:p>
          <a:p>
            <a:pPr indent="-317500" lvl="0" marL="457200" rtl="0" algn="l">
              <a:spcBef>
                <a:spcPts val="0"/>
              </a:spcBef>
              <a:spcAft>
                <a:spcPts val="0"/>
              </a:spcAft>
              <a:buSzPts val="1400"/>
              <a:buAutoNum type="arabicPeriod"/>
            </a:pPr>
            <a:r>
              <a:rPr lang="en"/>
              <a:t>Orbit vs. Success Rate provided insights into mission success rates. </a:t>
            </a:r>
            <a:endParaRPr/>
          </a:p>
          <a:p>
            <a:pPr indent="-317500" lvl="0" marL="457200" rtl="0" algn="l">
              <a:spcBef>
                <a:spcPts val="0"/>
              </a:spcBef>
              <a:spcAft>
                <a:spcPts val="0"/>
              </a:spcAft>
              <a:buSzPts val="1400"/>
              <a:buAutoNum type="arabicPeriod"/>
            </a:pPr>
            <a:r>
              <a:rPr lang="en"/>
              <a:t>Yearly trend analysis indicated fluctuations in success rates over time.</a:t>
            </a:r>
            <a:endParaRPr sz="2100">
              <a:solidFill>
                <a:schemeClr val="dk1"/>
              </a:solidFill>
              <a:latin typeface="Calibri"/>
              <a:ea typeface="Calibri"/>
              <a:cs typeface="Calibri"/>
              <a:sym typeface="Calibri"/>
            </a:endParaRPr>
          </a:p>
        </p:txBody>
      </p:sp>
      <p:sp>
        <p:nvSpPr>
          <p:cNvPr id="208" name="Google Shape;208;p37"/>
          <p:cNvSpPr txBox="1"/>
          <p:nvPr/>
        </p:nvSpPr>
        <p:spPr>
          <a:xfrm>
            <a:off x="577508" y="403988"/>
            <a:ext cx="7886700" cy="411900"/>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EDA with Data Visualization</a:t>
            </a:r>
            <a:endParaRPr sz="1100"/>
          </a:p>
        </p:txBody>
      </p:sp>
      <p:sp>
        <p:nvSpPr>
          <p:cNvPr id="209" name="Google Shape;209;p37"/>
          <p:cNvSpPr/>
          <p:nvPr/>
        </p:nvSpPr>
        <p:spPr>
          <a:xfrm>
            <a:off x="920900" y="4643462"/>
            <a:ext cx="1520700" cy="301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1100"/>
              </a:spcBef>
              <a:spcAft>
                <a:spcPts val="0"/>
              </a:spcAft>
              <a:buNone/>
            </a:pPr>
            <a:r>
              <a:rPr lang="en"/>
              <a:t>      </a:t>
            </a:r>
            <a:endParaRPr/>
          </a:p>
          <a:p>
            <a:pPr indent="0" lvl="0" marL="0" rtl="0" algn="ctr">
              <a:spcBef>
                <a:spcPts val="0"/>
              </a:spcBef>
              <a:spcAft>
                <a:spcPts val="0"/>
              </a:spcAft>
              <a:buNone/>
            </a:pPr>
            <a:r>
              <a:rPr lang="en" sz="1700">
                <a:solidFill>
                  <a:schemeClr val="dk1"/>
                </a:solidFill>
                <a:uFill>
                  <a:noFill/>
                </a:uFill>
                <a:hlinkClick r:id="rId4">
                  <a:extLst>
                    <a:ext uri="{A12FA001-AC4F-418D-AE19-62706E023703}">
                      <ahyp:hlinkClr val="tx"/>
                    </a:ext>
                  </a:extLst>
                </a:hlinkClick>
              </a:rPr>
              <a:t>GitHub Link</a:t>
            </a:r>
            <a:endParaRPr>
              <a:solidFill>
                <a:schemeClr val="dk1"/>
              </a:solidFill>
            </a:endParaRPr>
          </a:p>
          <a:p>
            <a:pPr indent="0" lvl="0" marL="0" rtl="0" algn="just">
              <a:lnSpc>
                <a:spcPct val="100000"/>
              </a:lnSpc>
              <a:spcBef>
                <a:spcPts val="11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38"/>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15" name="Google Shape;215;p38"/>
          <p:cNvSpPr txBox="1"/>
          <p:nvPr>
            <p:ph idx="1" type="body"/>
          </p:nvPr>
        </p:nvSpPr>
        <p:spPr>
          <a:xfrm>
            <a:off x="577499" y="987675"/>
            <a:ext cx="7886700" cy="35316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Arial"/>
              <a:buNone/>
            </a:pPr>
            <a:r>
              <a:rPr b="1" lang="en" sz="1500"/>
              <a:t>Process</a:t>
            </a:r>
            <a:r>
              <a:rPr lang="en"/>
              <a:t>: </a:t>
            </a:r>
            <a:endParaRPr/>
          </a:p>
          <a:p>
            <a:pPr indent="-317500" lvl="0" marL="457200" rtl="0" algn="l">
              <a:spcBef>
                <a:spcPts val="0"/>
              </a:spcBef>
              <a:spcAft>
                <a:spcPts val="0"/>
              </a:spcAft>
              <a:buSzPts val="1400"/>
              <a:buAutoNum type="arabicPeriod"/>
            </a:pPr>
            <a:r>
              <a:rPr b="1" lang="en"/>
              <a:t>Data Loading</a:t>
            </a:r>
            <a:r>
              <a:rPr lang="en"/>
              <a:t>: We successfully loaded the dataset into an IBM DB2 Database for efficient data management and analysis. </a:t>
            </a:r>
            <a:endParaRPr/>
          </a:p>
          <a:p>
            <a:pPr indent="-317500" lvl="0" marL="457200" rtl="0" algn="l">
              <a:spcBef>
                <a:spcPts val="0"/>
              </a:spcBef>
              <a:spcAft>
                <a:spcPts val="0"/>
              </a:spcAft>
              <a:buSzPts val="1400"/>
              <a:buAutoNum type="arabicPeriod"/>
            </a:pPr>
            <a:r>
              <a:rPr b="1" lang="en"/>
              <a:t>SQL Queries</a:t>
            </a:r>
            <a:r>
              <a:rPr lang="en"/>
              <a:t>: Leveraging SQL and Python integration, we executed queries to gain deeper insights into the dataset. </a:t>
            </a:r>
            <a:endParaRPr/>
          </a:p>
          <a:p>
            <a:pPr indent="0" lvl="0" marL="0" rtl="0" algn="l">
              <a:spcBef>
                <a:spcPts val="0"/>
              </a:spcBef>
              <a:spcAft>
                <a:spcPts val="0"/>
              </a:spcAft>
              <a:buNone/>
            </a:pPr>
            <a:r>
              <a:rPr b="1" lang="en" sz="1500"/>
              <a:t>Key Queries</a:t>
            </a:r>
            <a:r>
              <a:rPr lang="en"/>
              <a:t>: </a:t>
            </a:r>
            <a:endParaRPr/>
          </a:p>
          <a:p>
            <a:pPr indent="-317500" lvl="0" marL="457200" rtl="0" algn="l">
              <a:spcBef>
                <a:spcPts val="0"/>
              </a:spcBef>
              <a:spcAft>
                <a:spcPts val="0"/>
              </a:spcAft>
              <a:buSzPts val="1400"/>
              <a:buAutoNum type="arabicPeriod"/>
            </a:pPr>
            <a:r>
              <a:rPr b="1" lang="en"/>
              <a:t>Launch Site Names</a:t>
            </a:r>
            <a:r>
              <a:rPr lang="en"/>
              <a:t>: We queried launch site names to understand the geographical distribution of SpaceX launches. </a:t>
            </a:r>
            <a:endParaRPr/>
          </a:p>
          <a:p>
            <a:pPr indent="-317500" lvl="0" marL="457200" rtl="0" algn="l">
              <a:spcBef>
                <a:spcPts val="0"/>
              </a:spcBef>
              <a:spcAft>
                <a:spcPts val="0"/>
              </a:spcAft>
              <a:buSzPts val="1400"/>
              <a:buAutoNum type="arabicPeriod"/>
            </a:pPr>
            <a:r>
              <a:rPr b="1" lang="en"/>
              <a:t>Mission Outcomes</a:t>
            </a:r>
            <a:r>
              <a:rPr lang="en"/>
              <a:t>: Queries were made to gather information about mission outcomes, helping us assess the success rate of SpaceX missions. </a:t>
            </a:r>
            <a:endParaRPr/>
          </a:p>
          <a:p>
            <a:pPr indent="-317500" lvl="0" marL="457200" rtl="0" algn="l">
              <a:spcBef>
                <a:spcPts val="0"/>
              </a:spcBef>
              <a:spcAft>
                <a:spcPts val="0"/>
              </a:spcAft>
              <a:buSzPts val="1400"/>
              <a:buAutoNum type="arabicPeriod"/>
            </a:pPr>
            <a:r>
              <a:rPr b="1" lang="en"/>
              <a:t>Payload Sizes</a:t>
            </a:r>
            <a:r>
              <a:rPr lang="en"/>
              <a:t>: We queried various payload sizes of customers, providing insights into payload distribution and demand. </a:t>
            </a:r>
            <a:endParaRPr/>
          </a:p>
          <a:p>
            <a:pPr indent="-317500" lvl="0" marL="457200" rtl="0" algn="l">
              <a:spcBef>
                <a:spcPts val="0"/>
              </a:spcBef>
              <a:spcAft>
                <a:spcPts val="0"/>
              </a:spcAft>
              <a:buSzPts val="1400"/>
              <a:buAutoNum type="arabicPeriod"/>
            </a:pPr>
            <a:r>
              <a:rPr b="1" lang="en"/>
              <a:t>Booster Versions</a:t>
            </a:r>
            <a:r>
              <a:rPr lang="en"/>
              <a:t>: Queries were executed to identify different booster versions used in SpaceX missions, aiding in booster performance analysis. </a:t>
            </a:r>
            <a:endParaRPr/>
          </a:p>
          <a:p>
            <a:pPr indent="-317500" lvl="0" marL="457200" rtl="0" algn="l">
              <a:spcBef>
                <a:spcPts val="0"/>
              </a:spcBef>
              <a:spcAft>
                <a:spcPts val="0"/>
              </a:spcAft>
              <a:buSzPts val="1400"/>
              <a:buAutoNum type="arabicPeriod"/>
            </a:pPr>
            <a:r>
              <a:rPr b="1" lang="en"/>
              <a:t>Landing Outcomes</a:t>
            </a:r>
            <a:r>
              <a:rPr lang="en"/>
              <a:t>: Information about landing outcomes was extracted through queries, enabling us to analyze the success of booster landings.</a:t>
            </a:r>
            <a:endParaRPr/>
          </a:p>
        </p:txBody>
      </p:sp>
      <p:sp>
        <p:nvSpPr>
          <p:cNvPr id="216" name="Google Shape;216;p38"/>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EDA with SQL</a:t>
            </a:r>
            <a:endParaRPr sz="3000">
              <a:solidFill>
                <a:srgbClr val="0B49CB"/>
              </a:solidFill>
              <a:latin typeface="IBM Plex Mono SemiBold"/>
              <a:ea typeface="IBM Plex Mono SemiBold"/>
              <a:cs typeface="IBM Plex Mono SemiBold"/>
              <a:sym typeface="IBM Plex Mono SemiBold"/>
            </a:endParaRPr>
          </a:p>
        </p:txBody>
      </p:sp>
      <p:sp>
        <p:nvSpPr>
          <p:cNvPr id="217" name="Google Shape;217;p38"/>
          <p:cNvSpPr/>
          <p:nvPr/>
        </p:nvSpPr>
        <p:spPr>
          <a:xfrm>
            <a:off x="920900" y="4643462"/>
            <a:ext cx="1520700" cy="301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1100"/>
              </a:spcBef>
              <a:spcAft>
                <a:spcPts val="0"/>
              </a:spcAft>
              <a:buNone/>
            </a:pPr>
            <a:r>
              <a:rPr lang="en"/>
              <a:t>      </a:t>
            </a:r>
            <a:endParaRPr/>
          </a:p>
          <a:p>
            <a:pPr indent="0" lvl="0" marL="0" rtl="0" algn="ctr">
              <a:spcBef>
                <a:spcPts val="0"/>
              </a:spcBef>
              <a:spcAft>
                <a:spcPts val="0"/>
              </a:spcAft>
              <a:buNone/>
            </a:pPr>
            <a:r>
              <a:rPr lang="en" sz="1700">
                <a:solidFill>
                  <a:schemeClr val="dk1"/>
                </a:solidFill>
                <a:uFill>
                  <a:noFill/>
                </a:uFill>
                <a:hlinkClick r:id="rId4">
                  <a:extLst>
                    <a:ext uri="{A12FA001-AC4F-418D-AE19-62706E023703}">
                      <ahyp:hlinkClr val="tx"/>
                    </a:ext>
                  </a:extLst>
                </a:hlinkClick>
              </a:rPr>
              <a:t>GitHub Link</a:t>
            </a:r>
            <a:endParaRPr>
              <a:solidFill>
                <a:schemeClr val="dk1"/>
              </a:solidFill>
            </a:endParaRPr>
          </a:p>
          <a:p>
            <a:pPr indent="0" lvl="0" marL="0" rtl="0" algn="just">
              <a:lnSpc>
                <a:spcPct val="100000"/>
              </a:lnSpc>
              <a:spcBef>
                <a:spcPts val="11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sp>
        <p:nvSpPr>
          <p:cNvPr id="222" name="Google Shape;222;p39"/>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23" name="Google Shape;223;p39"/>
          <p:cNvSpPr txBox="1"/>
          <p:nvPr>
            <p:ph idx="1" type="body"/>
          </p:nvPr>
        </p:nvSpPr>
        <p:spPr>
          <a:xfrm>
            <a:off x="628650" y="973676"/>
            <a:ext cx="7886700" cy="36960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b="1" lang="en"/>
              <a:t>Description</a:t>
            </a:r>
            <a:r>
              <a:rPr lang="en"/>
              <a:t>: We utilized Folium, a Python library, to create an interactive map that enhances our understanding of SpaceX launch sites and their proximity to key locations. </a:t>
            </a:r>
            <a:endParaRPr/>
          </a:p>
          <a:p>
            <a:pPr indent="0" lvl="0" marL="0" rtl="0" algn="l">
              <a:spcBef>
                <a:spcPts val="0"/>
              </a:spcBef>
              <a:spcAft>
                <a:spcPts val="0"/>
              </a:spcAft>
              <a:buNone/>
            </a:pPr>
            <a:r>
              <a:rPr b="1" lang="en"/>
              <a:t>Map Features</a:t>
            </a:r>
            <a:r>
              <a:rPr lang="en"/>
              <a:t>: </a:t>
            </a:r>
            <a:endParaRPr/>
          </a:p>
          <a:p>
            <a:pPr indent="-317500" lvl="0" marL="457200" rtl="0" algn="l">
              <a:spcBef>
                <a:spcPts val="0"/>
              </a:spcBef>
              <a:spcAft>
                <a:spcPts val="0"/>
              </a:spcAft>
              <a:buClr>
                <a:schemeClr val="dk2"/>
              </a:buClr>
              <a:buSzPts val="1400"/>
              <a:buChar char="●"/>
            </a:pPr>
            <a:r>
              <a:rPr lang="en"/>
              <a:t>Launch Sites: Marked on the map to show their geographical distribution. </a:t>
            </a:r>
            <a:endParaRPr/>
          </a:p>
          <a:p>
            <a:pPr indent="-317500" lvl="0" marL="457200" rtl="0" algn="l">
              <a:spcBef>
                <a:spcPts val="0"/>
              </a:spcBef>
              <a:spcAft>
                <a:spcPts val="0"/>
              </a:spcAft>
              <a:buClr>
                <a:schemeClr val="dk2"/>
              </a:buClr>
              <a:buSzPts val="1400"/>
              <a:buChar char="●"/>
            </a:pPr>
            <a:r>
              <a:rPr lang="en"/>
              <a:t>Successful and Unsuccessful Landings: Visualized to understand the outcomes of SpaceX missions in various locations. </a:t>
            </a:r>
            <a:endParaRPr/>
          </a:p>
          <a:p>
            <a:pPr indent="-317500" lvl="0" marL="457200" rtl="0" algn="l">
              <a:spcBef>
                <a:spcPts val="0"/>
              </a:spcBef>
              <a:spcAft>
                <a:spcPts val="0"/>
              </a:spcAft>
              <a:buClr>
                <a:schemeClr val="dk2"/>
              </a:buClr>
              <a:buSzPts val="1400"/>
              <a:buChar char="●"/>
            </a:pPr>
            <a:r>
              <a:rPr lang="en"/>
              <a:t>Proximity to Key Locations: Demonstrated with examples of proximity to Railway, Highway, Coast, and City. </a:t>
            </a:r>
            <a:endParaRPr/>
          </a:p>
          <a:p>
            <a:pPr indent="0" lvl="0" marL="0" rtl="0" algn="l">
              <a:spcBef>
                <a:spcPts val="0"/>
              </a:spcBef>
              <a:spcAft>
                <a:spcPts val="0"/>
              </a:spcAft>
              <a:buNone/>
            </a:pPr>
            <a:r>
              <a:rPr b="1" lang="en"/>
              <a:t>Purpose</a:t>
            </a:r>
            <a:r>
              <a:rPr lang="en"/>
              <a:t>: </a:t>
            </a:r>
            <a:endParaRPr/>
          </a:p>
          <a:p>
            <a:pPr indent="-317500" lvl="0" marL="457200" rtl="0" algn="l">
              <a:spcBef>
                <a:spcPts val="0"/>
              </a:spcBef>
              <a:spcAft>
                <a:spcPts val="0"/>
              </a:spcAft>
              <a:buClr>
                <a:schemeClr val="dk2"/>
              </a:buClr>
              <a:buSzPts val="1400"/>
              <a:buChar char="●"/>
            </a:pPr>
            <a:r>
              <a:rPr lang="en"/>
              <a:t>This interactive map allows us to explore why SpaceX launch sites are strategically located. </a:t>
            </a:r>
            <a:endParaRPr/>
          </a:p>
          <a:p>
            <a:pPr indent="-317500" lvl="0" marL="457200" rtl="0" algn="l">
              <a:spcBef>
                <a:spcPts val="0"/>
              </a:spcBef>
              <a:spcAft>
                <a:spcPts val="0"/>
              </a:spcAft>
              <a:buClr>
                <a:schemeClr val="dk2"/>
              </a:buClr>
              <a:buSzPts val="1400"/>
              <a:buChar char="●"/>
            </a:pPr>
            <a:r>
              <a:rPr lang="en"/>
              <a:t>It offers a visual representation of successful landings relative to specific geographical locations. </a:t>
            </a:r>
            <a:endParaRPr/>
          </a:p>
          <a:p>
            <a:pPr indent="0" lvl="0" marL="0" rtl="0" algn="l">
              <a:spcBef>
                <a:spcPts val="0"/>
              </a:spcBef>
              <a:spcAft>
                <a:spcPts val="0"/>
              </a:spcAft>
              <a:buNone/>
            </a:pPr>
            <a:r>
              <a:rPr b="1" lang="en"/>
              <a:t>Impact</a:t>
            </a:r>
            <a:r>
              <a:rPr lang="en"/>
              <a:t>: </a:t>
            </a:r>
            <a:endParaRPr/>
          </a:p>
          <a:p>
            <a:pPr indent="-317500" lvl="0" marL="457200" rtl="0" algn="l">
              <a:spcBef>
                <a:spcPts val="0"/>
              </a:spcBef>
              <a:spcAft>
                <a:spcPts val="0"/>
              </a:spcAft>
              <a:buClr>
                <a:schemeClr val="dk2"/>
              </a:buClr>
              <a:buSzPts val="1400"/>
              <a:buChar char="●"/>
            </a:pPr>
            <a:r>
              <a:rPr lang="en"/>
              <a:t>This map aids decision-making and site selection for future SpaceX missions. </a:t>
            </a:r>
            <a:endParaRPr/>
          </a:p>
          <a:p>
            <a:pPr indent="-317500" lvl="0" marL="457200" rtl="0" algn="l">
              <a:spcBef>
                <a:spcPts val="0"/>
              </a:spcBef>
              <a:spcAft>
                <a:spcPts val="0"/>
              </a:spcAft>
              <a:buClr>
                <a:schemeClr val="dk2"/>
              </a:buClr>
              <a:buSzPts val="1400"/>
              <a:buChar char="●"/>
            </a:pPr>
            <a:r>
              <a:rPr lang="en"/>
              <a:t>It provides a clear visual of the success and impact of SpaceX's operations in different areas.</a:t>
            </a:r>
            <a:endParaRPr sz="1100"/>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p:txBody>
      </p:sp>
      <p:sp>
        <p:nvSpPr>
          <p:cNvPr id="224" name="Google Shape;224;p39"/>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Build an Interactive Map with Folium</a:t>
            </a:r>
            <a:endParaRPr sz="3000">
              <a:solidFill>
                <a:srgbClr val="0B49CB"/>
              </a:solidFill>
              <a:latin typeface="IBM Plex Mono SemiBold"/>
              <a:ea typeface="IBM Plex Mono SemiBold"/>
              <a:cs typeface="IBM Plex Mono SemiBold"/>
              <a:sym typeface="IBM Plex Mono SemiBold"/>
            </a:endParaRPr>
          </a:p>
        </p:txBody>
      </p:sp>
      <p:sp>
        <p:nvSpPr>
          <p:cNvPr id="225" name="Google Shape;225;p39"/>
          <p:cNvSpPr/>
          <p:nvPr/>
        </p:nvSpPr>
        <p:spPr>
          <a:xfrm>
            <a:off x="920900" y="4643462"/>
            <a:ext cx="1520700" cy="301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1100"/>
              </a:spcBef>
              <a:spcAft>
                <a:spcPts val="0"/>
              </a:spcAft>
              <a:buNone/>
            </a:pPr>
            <a:r>
              <a:rPr lang="en"/>
              <a:t>      </a:t>
            </a:r>
            <a:endParaRPr/>
          </a:p>
          <a:p>
            <a:pPr indent="0" lvl="0" marL="0" rtl="0" algn="ctr">
              <a:spcBef>
                <a:spcPts val="0"/>
              </a:spcBef>
              <a:spcAft>
                <a:spcPts val="0"/>
              </a:spcAft>
              <a:buNone/>
            </a:pPr>
            <a:r>
              <a:rPr lang="en" sz="1700">
                <a:solidFill>
                  <a:schemeClr val="dk1"/>
                </a:solidFill>
                <a:uFill>
                  <a:noFill/>
                </a:uFill>
                <a:hlinkClick r:id="rId4">
                  <a:extLst>
                    <a:ext uri="{A12FA001-AC4F-418D-AE19-62706E023703}">
                      <ahyp:hlinkClr val="tx"/>
                    </a:ext>
                  </a:extLst>
                </a:hlinkClick>
              </a:rPr>
              <a:t>GitHub Link</a:t>
            </a:r>
            <a:endParaRPr>
              <a:solidFill>
                <a:schemeClr val="dk1"/>
              </a:solidFill>
            </a:endParaRPr>
          </a:p>
          <a:p>
            <a:pPr indent="0" lvl="0" marL="0" rtl="0" algn="just">
              <a:lnSpc>
                <a:spcPct val="100000"/>
              </a:lnSpc>
              <a:spcBef>
                <a:spcPts val="11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40"/>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31" name="Google Shape;231;p40"/>
          <p:cNvSpPr txBox="1"/>
          <p:nvPr>
            <p:ph idx="1" type="body"/>
          </p:nvPr>
        </p:nvSpPr>
        <p:spPr>
          <a:xfrm>
            <a:off x="577500" y="940025"/>
            <a:ext cx="7886700" cy="37035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b="1" lang="en"/>
              <a:t>Description</a:t>
            </a:r>
            <a:r>
              <a:rPr lang="en"/>
              <a:t>: We developed an interactive dashboard using Plotly Dash, offering dynamic insights into SpaceX launch success rates, payload masses, and booster versions. </a:t>
            </a:r>
            <a:endParaRPr/>
          </a:p>
          <a:p>
            <a:pPr indent="0" lvl="0" marL="0" rtl="0" algn="l">
              <a:spcBef>
                <a:spcPts val="0"/>
              </a:spcBef>
              <a:spcAft>
                <a:spcPts val="0"/>
              </a:spcAft>
              <a:buNone/>
            </a:pPr>
            <a:r>
              <a:rPr b="1" lang="en"/>
              <a:t>Dashboard Components</a:t>
            </a:r>
            <a:r>
              <a:rPr lang="en"/>
              <a:t>: </a:t>
            </a:r>
            <a:endParaRPr/>
          </a:p>
          <a:p>
            <a:pPr indent="-317500" lvl="0" marL="457200" rtl="0" algn="l">
              <a:spcBef>
                <a:spcPts val="0"/>
              </a:spcBef>
              <a:spcAft>
                <a:spcPts val="0"/>
              </a:spcAft>
              <a:buClr>
                <a:schemeClr val="dk2"/>
              </a:buClr>
              <a:buSzPts val="1400"/>
              <a:buChar char="●"/>
            </a:pPr>
            <a:r>
              <a:rPr lang="en"/>
              <a:t>Pie Chart: Allows users to select from two options: Distribution of successful landings across all launch sites. Individual launch site success rates. </a:t>
            </a:r>
            <a:endParaRPr/>
          </a:p>
          <a:p>
            <a:pPr indent="-317500" lvl="0" marL="457200" rtl="0" algn="l">
              <a:spcBef>
                <a:spcPts val="0"/>
              </a:spcBef>
              <a:spcAft>
                <a:spcPts val="0"/>
              </a:spcAft>
              <a:buClr>
                <a:schemeClr val="dk2"/>
              </a:buClr>
              <a:buSzPts val="1400"/>
              <a:buChar char="●"/>
            </a:pPr>
            <a:r>
              <a:rPr lang="en"/>
              <a:t>Scatter Plot: Provides two input options:(a) All launch sites or individual sites 			(b) Payload mass selection within the range of 0 to 10,000 kg. </a:t>
            </a:r>
            <a:endParaRPr/>
          </a:p>
          <a:p>
            <a:pPr indent="0" lvl="0" marL="0" rtl="0" algn="l">
              <a:spcBef>
                <a:spcPts val="0"/>
              </a:spcBef>
              <a:spcAft>
                <a:spcPts val="0"/>
              </a:spcAft>
              <a:buNone/>
            </a:pPr>
            <a:r>
              <a:rPr b="1" lang="en"/>
              <a:t>Purpose</a:t>
            </a:r>
            <a:r>
              <a:rPr lang="en"/>
              <a:t>: </a:t>
            </a:r>
            <a:endParaRPr/>
          </a:p>
          <a:p>
            <a:pPr indent="-317500" lvl="0" marL="457200" rtl="0" algn="l">
              <a:spcBef>
                <a:spcPts val="0"/>
              </a:spcBef>
              <a:spcAft>
                <a:spcPts val="0"/>
              </a:spcAft>
              <a:buClr>
                <a:schemeClr val="dk2"/>
              </a:buClr>
              <a:buSzPts val="1400"/>
              <a:buChar char="●"/>
            </a:pPr>
            <a:r>
              <a:rPr lang="en"/>
              <a:t>The Pie Chart visualizes overall launch site success rates. </a:t>
            </a:r>
            <a:endParaRPr/>
          </a:p>
          <a:p>
            <a:pPr indent="-317500" lvl="0" marL="457200" rtl="0" algn="l">
              <a:spcBef>
                <a:spcPts val="0"/>
              </a:spcBef>
              <a:spcAft>
                <a:spcPts val="0"/>
              </a:spcAft>
              <a:buClr>
                <a:schemeClr val="dk2"/>
              </a:buClr>
              <a:buSzPts val="1400"/>
              <a:buChar char="●"/>
            </a:pPr>
            <a:r>
              <a:rPr lang="en"/>
              <a:t>The Scatter Plot helps analyze success variations across launch sites, payload masses, and booster versions. </a:t>
            </a:r>
            <a:endParaRPr/>
          </a:p>
          <a:p>
            <a:pPr indent="0" lvl="0" marL="0" rtl="0" algn="l">
              <a:spcBef>
                <a:spcPts val="0"/>
              </a:spcBef>
              <a:spcAft>
                <a:spcPts val="0"/>
              </a:spcAft>
              <a:buNone/>
            </a:pPr>
            <a:r>
              <a:rPr b="1" lang="en"/>
              <a:t>Benefits</a:t>
            </a:r>
            <a:r>
              <a:rPr lang="en"/>
              <a:t>: </a:t>
            </a:r>
            <a:endParaRPr/>
          </a:p>
          <a:p>
            <a:pPr indent="0" lvl="0" marL="0" rtl="0" algn="l">
              <a:spcBef>
                <a:spcPts val="0"/>
              </a:spcBef>
              <a:spcAft>
                <a:spcPts val="0"/>
              </a:spcAft>
              <a:buNone/>
            </a:pPr>
            <a:r>
              <a:rPr lang="en"/>
              <a:t>Enhanced interactivity for data exploration and decision support. Efficient visualization of launch success patterns and trends. </a:t>
            </a:r>
            <a:endParaRPr/>
          </a:p>
          <a:p>
            <a:pPr indent="0" lvl="0" marL="0" rtl="0" algn="l">
              <a:spcBef>
                <a:spcPts val="0"/>
              </a:spcBef>
              <a:spcAft>
                <a:spcPts val="0"/>
              </a:spcAft>
              <a:buNone/>
            </a:pPr>
            <a:r>
              <a:rPr b="1" lang="en"/>
              <a:t>Impact</a:t>
            </a:r>
            <a:r>
              <a:rPr lang="en"/>
              <a:t>: This dashboard assists in making informed decisions regarding launch site selection, payload handling, and booster version categorization.</a:t>
            </a:r>
            <a:endParaRPr/>
          </a:p>
          <a:p>
            <a:pPr indent="457200" lvl="0" marL="0" rtl="0" algn="l">
              <a:spcBef>
                <a:spcPts val="0"/>
              </a:spcBef>
              <a:spcAft>
                <a:spcPts val="0"/>
              </a:spcAft>
              <a:buNone/>
            </a:pPr>
            <a:r>
              <a:rPr lang="en"/>
              <a:t>     It provides actionable insights into SpaceX mission planning and operations.</a:t>
            </a:r>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p:txBody>
      </p:sp>
      <p:sp>
        <p:nvSpPr>
          <p:cNvPr id="232" name="Google Shape;232;p40"/>
          <p:cNvSpPr txBox="1"/>
          <p:nvPr/>
        </p:nvSpPr>
        <p:spPr>
          <a:xfrm>
            <a:off x="577508" y="403988"/>
            <a:ext cx="7886700" cy="411900"/>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Build a Dashboard with Plotly Dash</a:t>
            </a:r>
            <a:endParaRPr sz="1100"/>
          </a:p>
        </p:txBody>
      </p:sp>
      <p:sp>
        <p:nvSpPr>
          <p:cNvPr id="233" name="Google Shape;233;p40"/>
          <p:cNvSpPr/>
          <p:nvPr/>
        </p:nvSpPr>
        <p:spPr>
          <a:xfrm>
            <a:off x="920900" y="4643462"/>
            <a:ext cx="1520700" cy="301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1100"/>
              </a:spcBef>
              <a:spcAft>
                <a:spcPts val="0"/>
              </a:spcAft>
              <a:buNone/>
            </a:pPr>
            <a:r>
              <a:rPr lang="en"/>
              <a:t>      </a:t>
            </a:r>
            <a:endParaRPr/>
          </a:p>
          <a:p>
            <a:pPr indent="0" lvl="0" marL="0" rtl="0" algn="ctr">
              <a:spcBef>
                <a:spcPts val="0"/>
              </a:spcBef>
              <a:spcAft>
                <a:spcPts val="0"/>
              </a:spcAft>
              <a:buNone/>
            </a:pPr>
            <a:r>
              <a:rPr lang="en" sz="1700">
                <a:solidFill>
                  <a:schemeClr val="dk1"/>
                </a:solidFill>
                <a:uFill>
                  <a:noFill/>
                </a:uFill>
                <a:hlinkClick r:id="rId4">
                  <a:extLst>
                    <a:ext uri="{A12FA001-AC4F-418D-AE19-62706E023703}">
                      <ahyp:hlinkClr val="tx"/>
                    </a:ext>
                  </a:extLst>
                </a:hlinkClick>
              </a:rPr>
              <a:t>GitHub Link</a:t>
            </a:r>
            <a:endParaRPr>
              <a:solidFill>
                <a:schemeClr val="dk1"/>
              </a:solidFill>
            </a:endParaRPr>
          </a:p>
          <a:p>
            <a:pPr indent="0" lvl="0" marL="0" rtl="0" algn="just">
              <a:lnSpc>
                <a:spcPct val="100000"/>
              </a:lnSpc>
              <a:spcBef>
                <a:spcPts val="11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p41"/>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39" name="Google Shape;239;p41"/>
          <p:cNvSpPr txBox="1"/>
          <p:nvPr>
            <p:ph idx="1" type="body"/>
          </p:nvPr>
        </p:nvSpPr>
        <p:spPr>
          <a:xfrm>
            <a:off x="577500" y="974425"/>
            <a:ext cx="3673200" cy="3599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1100"/>
              </a:spcBef>
              <a:spcAft>
                <a:spcPts val="0"/>
              </a:spcAft>
              <a:buNone/>
            </a:pPr>
            <a:r>
              <a:rPr b="1" lang="en" sz="1308"/>
              <a:t>Description</a:t>
            </a:r>
            <a:r>
              <a:rPr lang="en" sz="1308"/>
              <a:t>: We conducted predictive analysis using classification techniques to forecast the success or failure of SpaceX rocket landings.</a:t>
            </a:r>
            <a:endParaRPr sz="1308"/>
          </a:p>
          <a:p>
            <a:pPr indent="0" lvl="0" marL="0" marR="0" rtl="0" algn="l">
              <a:lnSpc>
                <a:spcPct val="100000"/>
              </a:lnSpc>
              <a:spcBef>
                <a:spcPts val="1100"/>
              </a:spcBef>
              <a:spcAft>
                <a:spcPts val="0"/>
              </a:spcAft>
              <a:buNone/>
            </a:pPr>
            <a:r>
              <a:rPr b="1" lang="en" sz="1308"/>
              <a:t>Purpose</a:t>
            </a:r>
            <a:r>
              <a:rPr lang="en" sz="1308"/>
              <a:t>: Predictive analysis aids in anticipating mission outcomes, enhancing mission planning, and minimizing risks. </a:t>
            </a:r>
            <a:endParaRPr sz="1308"/>
          </a:p>
          <a:p>
            <a:pPr indent="0" lvl="0" marL="0" marR="0" rtl="0" algn="l">
              <a:lnSpc>
                <a:spcPct val="100000"/>
              </a:lnSpc>
              <a:spcBef>
                <a:spcPts val="1100"/>
              </a:spcBef>
              <a:spcAft>
                <a:spcPts val="0"/>
              </a:spcAft>
              <a:buNone/>
            </a:pPr>
            <a:r>
              <a:rPr b="1" lang="en" sz="1308"/>
              <a:t>Benefits</a:t>
            </a:r>
            <a:r>
              <a:rPr lang="en" sz="1308"/>
              <a:t>: </a:t>
            </a:r>
            <a:endParaRPr sz="1308"/>
          </a:p>
          <a:p>
            <a:pPr indent="-311665" lvl="0" marL="457200" marR="0" rtl="0" algn="l">
              <a:lnSpc>
                <a:spcPct val="100000"/>
              </a:lnSpc>
              <a:spcBef>
                <a:spcPts val="1100"/>
              </a:spcBef>
              <a:spcAft>
                <a:spcPts val="0"/>
              </a:spcAft>
              <a:buSzPts val="1308"/>
              <a:buChar char="●"/>
            </a:pPr>
            <a:r>
              <a:rPr lang="en" sz="1308"/>
              <a:t>Informed decision-making in real-time, allowing SpaceX to optimize launch strategies. </a:t>
            </a:r>
            <a:endParaRPr sz="1308"/>
          </a:p>
          <a:p>
            <a:pPr indent="-311665" lvl="0" marL="457200" marR="0" rtl="0" algn="l">
              <a:lnSpc>
                <a:spcPct val="100000"/>
              </a:lnSpc>
              <a:spcBef>
                <a:spcPts val="0"/>
              </a:spcBef>
              <a:spcAft>
                <a:spcPts val="0"/>
              </a:spcAft>
              <a:buSzPts val="1308"/>
              <a:buChar char="●"/>
            </a:pPr>
            <a:r>
              <a:rPr lang="en" sz="1308"/>
              <a:t>Improved safety and cost-effectiveness through accurate landing predictions. </a:t>
            </a:r>
            <a:endParaRPr sz="1308"/>
          </a:p>
          <a:p>
            <a:pPr indent="0" lvl="0" marL="0" marR="0" rtl="0" algn="l">
              <a:lnSpc>
                <a:spcPct val="100000"/>
              </a:lnSpc>
              <a:spcBef>
                <a:spcPts val="1100"/>
              </a:spcBef>
              <a:spcAft>
                <a:spcPts val="0"/>
              </a:spcAft>
              <a:buNone/>
            </a:pPr>
            <a:r>
              <a:rPr b="1" lang="en" sz="1308"/>
              <a:t>Impact</a:t>
            </a:r>
            <a:r>
              <a:rPr lang="en" sz="1308"/>
              <a:t>: Predictive modeling contributes to the success and sustainability of SpaceX missions, ensuring safe and efficient rocket landings.</a:t>
            </a:r>
            <a:endParaRPr sz="1308"/>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p:txBody>
      </p:sp>
      <p:sp>
        <p:nvSpPr>
          <p:cNvPr id="240" name="Google Shape;240;p41"/>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Predictive Analysis (Classification)</a:t>
            </a:r>
            <a:endParaRPr sz="1100"/>
          </a:p>
        </p:txBody>
      </p:sp>
      <p:pic>
        <p:nvPicPr>
          <p:cNvPr id="241" name="Google Shape;241;p41"/>
          <p:cNvPicPr preferRelativeResize="0"/>
          <p:nvPr/>
        </p:nvPicPr>
        <p:blipFill>
          <a:blip r:embed="rId4">
            <a:alphaModFix/>
          </a:blip>
          <a:stretch>
            <a:fillRect/>
          </a:stretch>
        </p:blipFill>
        <p:spPr>
          <a:xfrm>
            <a:off x="4824475" y="1101000"/>
            <a:ext cx="3639726" cy="3418177"/>
          </a:xfrm>
          <a:prstGeom prst="rect">
            <a:avLst/>
          </a:prstGeom>
          <a:noFill/>
          <a:ln>
            <a:noFill/>
          </a:ln>
        </p:spPr>
      </p:pic>
      <p:sp>
        <p:nvSpPr>
          <p:cNvPr id="242" name="Google Shape;242;p41"/>
          <p:cNvSpPr/>
          <p:nvPr/>
        </p:nvSpPr>
        <p:spPr>
          <a:xfrm>
            <a:off x="920900" y="4643462"/>
            <a:ext cx="1520700" cy="301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1100"/>
              </a:spcBef>
              <a:spcAft>
                <a:spcPts val="0"/>
              </a:spcAft>
              <a:buNone/>
            </a:pPr>
            <a:r>
              <a:rPr lang="en"/>
              <a:t>      </a:t>
            </a:r>
            <a:endParaRPr/>
          </a:p>
          <a:p>
            <a:pPr indent="0" lvl="0" marL="0" rtl="0" algn="ctr">
              <a:spcBef>
                <a:spcPts val="0"/>
              </a:spcBef>
              <a:spcAft>
                <a:spcPts val="0"/>
              </a:spcAft>
              <a:buNone/>
            </a:pPr>
            <a:r>
              <a:rPr lang="en" sz="1700">
                <a:solidFill>
                  <a:schemeClr val="dk1"/>
                </a:solidFill>
                <a:uFill>
                  <a:noFill/>
                </a:uFill>
                <a:hlinkClick r:id="rId5">
                  <a:extLst>
                    <a:ext uri="{A12FA001-AC4F-418D-AE19-62706E023703}">
                      <ahyp:hlinkClr val="tx"/>
                    </a:ext>
                  </a:extLst>
                </a:hlinkClick>
              </a:rPr>
              <a:t>GitHub Link</a:t>
            </a:r>
            <a:endParaRPr>
              <a:solidFill>
                <a:schemeClr val="dk1"/>
              </a:solidFill>
            </a:endParaRPr>
          </a:p>
          <a:p>
            <a:pPr indent="0" lvl="0" marL="0" rtl="0" algn="just">
              <a:lnSpc>
                <a:spcPct val="100000"/>
              </a:lnSpc>
              <a:spcBef>
                <a:spcPts val="11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4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49" name="Google Shape;249;p42"/>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Results</a:t>
            </a:r>
            <a:endParaRPr sz="3000">
              <a:solidFill>
                <a:srgbClr val="0B49CB"/>
              </a:solidFill>
              <a:latin typeface="IBM Plex Mono SemiBold"/>
              <a:ea typeface="IBM Plex Mono SemiBold"/>
              <a:cs typeface="IBM Plex Mono SemiBold"/>
              <a:sym typeface="IBM Plex Mono SemiBold"/>
            </a:endParaRPr>
          </a:p>
        </p:txBody>
      </p:sp>
      <p:sp>
        <p:nvSpPr>
          <p:cNvPr id="250" name="Google Shape;250;p42"/>
          <p:cNvSpPr txBox="1"/>
          <p:nvPr/>
        </p:nvSpPr>
        <p:spPr>
          <a:xfrm>
            <a:off x="577500" y="936525"/>
            <a:ext cx="7807200" cy="35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Key Findings</a:t>
            </a:r>
            <a:r>
              <a:rPr lang="en"/>
              <a:t>: I achieved notable results through extensive data analysis, machine learning, and predictive modeling. </a:t>
            </a:r>
            <a:endParaRPr/>
          </a:p>
          <a:p>
            <a:pPr indent="0" lvl="0" marL="0" rtl="0" algn="l">
              <a:spcBef>
                <a:spcPts val="0"/>
              </a:spcBef>
              <a:spcAft>
                <a:spcPts val="0"/>
              </a:spcAft>
              <a:buNone/>
            </a:pPr>
            <a:r>
              <a:rPr b="1" lang="en"/>
              <a:t>Model Accuracy</a:t>
            </a:r>
            <a:r>
              <a:rPr lang="en"/>
              <a:t>: All machine learning models (Logistic Regression, Support Vector Machine, Decision Tree Classifier, K Nearest Neighbors) consistently delivered an accuracy rate of approximately 83.33%. </a:t>
            </a:r>
            <a:endParaRPr/>
          </a:p>
          <a:p>
            <a:pPr indent="0" lvl="0" marL="0" rtl="0" algn="l">
              <a:spcBef>
                <a:spcPts val="0"/>
              </a:spcBef>
              <a:spcAft>
                <a:spcPts val="0"/>
              </a:spcAft>
              <a:buNone/>
            </a:pPr>
            <a:r>
              <a:rPr b="1" lang="en"/>
              <a:t>Over-Prediction</a:t>
            </a:r>
            <a:r>
              <a:rPr lang="en"/>
              <a:t>: All models tended to over-predict successful landings, highlighting the need for additional data for more accurate predictions. </a:t>
            </a:r>
            <a:endParaRPr/>
          </a:p>
          <a:p>
            <a:pPr indent="0" lvl="0" marL="0" rtl="0" algn="l">
              <a:spcBef>
                <a:spcPts val="0"/>
              </a:spcBef>
              <a:spcAft>
                <a:spcPts val="0"/>
              </a:spcAft>
              <a:buNone/>
            </a:pPr>
            <a:r>
              <a:rPr b="1" lang="en"/>
              <a:t>Recommendations</a:t>
            </a:r>
            <a:r>
              <a:rPr lang="en"/>
              <a:t>: Gather more data to address over-prediction and improve model determination. Continue refining models and exploring advanced machine learning techniques for enhanced accuracy. </a:t>
            </a:r>
            <a:endParaRPr/>
          </a:p>
          <a:p>
            <a:pPr indent="0" lvl="0" marL="0" rtl="0" algn="l">
              <a:spcBef>
                <a:spcPts val="0"/>
              </a:spcBef>
              <a:spcAft>
                <a:spcPts val="0"/>
              </a:spcAft>
              <a:buNone/>
            </a:pPr>
            <a:r>
              <a:rPr b="1" lang="en"/>
              <a:t>Impact</a:t>
            </a:r>
            <a:r>
              <a:rPr lang="en"/>
              <a:t>: The project lays the foundation for informed decision-making in SpaceX missions, enhancing safety and mission success. </a:t>
            </a:r>
            <a:endParaRPr/>
          </a:p>
          <a:p>
            <a:pPr indent="0" lvl="0" marL="0" rtl="0" algn="l">
              <a:spcBef>
                <a:spcPts val="0"/>
              </a:spcBef>
              <a:spcAft>
                <a:spcPts val="0"/>
              </a:spcAft>
              <a:buNone/>
            </a:pPr>
            <a:r>
              <a:rPr b="1" lang="en"/>
              <a:t>Future Work</a:t>
            </a:r>
            <a:r>
              <a:rPr lang="en"/>
              <a:t>: </a:t>
            </a:r>
            <a:endParaRPr/>
          </a:p>
          <a:p>
            <a:pPr indent="-317500" lvl="0" marL="457200" rtl="0" algn="l">
              <a:spcBef>
                <a:spcPts val="0"/>
              </a:spcBef>
              <a:spcAft>
                <a:spcPts val="0"/>
              </a:spcAft>
              <a:buClr>
                <a:schemeClr val="dk2"/>
              </a:buClr>
              <a:buSzPts val="1400"/>
              <a:buChar char="●"/>
            </a:pPr>
            <a:r>
              <a:rPr lang="en"/>
              <a:t>Further research and data collection to refine models. </a:t>
            </a:r>
            <a:endParaRPr/>
          </a:p>
          <a:p>
            <a:pPr indent="-317500" lvl="0" marL="457200" rtl="0" algn="l">
              <a:spcBef>
                <a:spcPts val="0"/>
              </a:spcBef>
              <a:spcAft>
                <a:spcPts val="0"/>
              </a:spcAft>
              <a:buClr>
                <a:schemeClr val="dk2"/>
              </a:buClr>
              <a:buSzPts val="1400"/>
              <a:buChar char="●"/>
            </a:pPr>
            <a:r>
              <a:rPr lang="en"/>
              <a:t>Exploration of advanced machine learning algorithms and techniques. </a:t>
            </a:r>
            <a:endParaRPr/>
          </a:p>
          <a:p>
            <a:pPr indent="-317500" lvl="0" marL="457200" rtl="0" algn="l">
              <a:spcBef>
                <a:spcPts val="0"/>
              </a:spcBef>
              <a:spcAft>
                <a:spcPts val="0"/>
              </a:spcAft>
              <a:buClr>
                <a:schemeClr val="dk2"/>
              </a:buClr>
              <a:buSzPts val="1400"/>
              <a:buChar char="●"/>
            </a:pPr>
            <a:r>
              <a:rPr lang="en"/>
              <a:t>Ongoing collaboration to ensure the continued success of space exploration missions.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 name="Shape 254"/>
        <p:cNvGrpSpPr/>
        <p:nvPr/>
      </p:nvGrpSpPr>
      <p:grpSpPr>
        <a:xfrm>
          <a:off x="0" y="0"/>
          <a:ext cx="0" cy="0"/>
          <a:chOff x="0" y="0"/>
          <a:chExt cx="0" cy="0"/>
        </a:xfrm>
      </p:grpSpPr>
      <p:sp>
        <p:nvSpPr>
          <p:cNvPr id="255" name="Google Shape;255;p43"/>
          <p:cNvSpPr txBox="1"/>
          <p:nvPr/>
        </p:nvSpPr>
        <p:spPr>
          <a:xfrm>
            <a:off x="598477" y="1897310"/>
            <a:ext cx="793727" cy="276999"/>
          </a:xfrm>
          <a:prstGeom prst="rect">
            <a:avLst/>
          </a:prstGeom>
          <a:solidFill>
            <a:srgbClr val="0948C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Section 2</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44"/>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61" name="Google Shape;261;p44"/>
          <p:cNvSpPr txBox="1"/>
          <p:nvPr>
            <p:ph idx="1" type="body"/>
          </p:nvPr>
        </p:nvSpPr>
        <p:spPr>
          <a:xfrm>
            <a:off x="648625" y="968175"/>
            <a:ext cx="2757000" cy="3852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lang="en">
                <a:solidFill>
                  <a:srgbClr val="FF9900"/>
                </a:solidFill>
              </a:rPr>
              <a:t>Orange </a:t>
            </a:r>
            <a:r>
              <a:rPr lang="en"/>
              <a:t>indicates successful launch(Class 1)</a:t>
            </a:r>
            <a:endParaRPr/>
          </a:p>
          <a:p>
            <a:pPr indent="0" lvl="0" marL="0" rtl="0" algn="l">
              <a:spcBef>
                <a:spcPts val="0"/>
              </a:spcBef>
              <a:spcAft>
                <a:spcPts val="0"/>
              </a:spcAft>
              <a:buNone/>
            </a:pPr>
            <a:r>
              <a:rPr lang="en">
                <a:solidFill>
                  <a:srgbClr val="6D9EEB"/>
                </a:solidFill>
              </a:rPr>
              <a:t>Blue </a:t>
            </a:r>
            <a:r>
              <a:rPr lang="en"/>
              <a:t>indicates unsuccessful launch.(Class 0)</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Graphic suggests an increase in success rate over time (indicated in Flight Number).  </a:t>
            </a:r>
            <a:endParaRPr/>
          </a:p>
          <a:p>
            <a:pPr indent="-317500" lvl="0" marL="457200" rtl="0" algn="l">
              <a:spcBef>
                <a:spcPts val="0"/>
              </a:spcBef>
              <a:spcAft>
                <a:spcPts val="0"/>
              </a:spcAft>
              <a:buSzPts val="1400"/>
              <a:buChar char="❏"/>
            </a:pPr>
            <a:r>
              <a:rPr lang="en"/>
              <a:t>Likely a big breakthrough around flight 20 which significantly increased success rate.  “</a:t>
            </a:r>
            <a:r>
              <a:rPr b="1" i="1" lang="en"/>
              <a:t>CCAFS SLC 40</a:t>
            </a:r>
            <a:r>
              <a:rPr lang="en"/>
              <a:t>” appears to be the main launch site as it has the most volume.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Font typeface="Arial"/>
              <a:buNone/>
            </a:pPr>
            <a:r>
              <a:t/>
            </a:r>
            <a:endParaRPr/>
          </a:p>
        </p:txBody>
      </p:sp>
      <p:sp>
        <p:nvSpPr>
          <p:cNvPr id="262" name="Google Shape;262;p44"/>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Flight Number vs. Launch Site</a:t>
            </a:r>
            <a:endParaRPr sz="3000">
              <a:solidFill>
                <a:srgbClr val="0B49CB"/>
              </a:solidFill>
              <a:latin typeface="IBM Plex Mono SemiBold"/>
              <a:ea typeface="IBM Plex Mono SemiBold"/>
              <a:cs typeface="IBM Plex Mono SemiBold"/>
              <a:sym typeface="IBM Plex Mono SemiBold"/>
            </a:endParaRPr>
          </a:p>
        </p:txBody>
      </p:sp>
      <p:pic>
        <p:nvPicPr>
          <p:cNvPr id="263" name="Google Shape;263;p44"/>
          <p:cNvPicPr preferRelativeResize="0"/>
          <p:nvPr/>
        </p:nvPicPr>
        <p:blipFill>
          <a:blip r:embed="rId4">
            <a:alphaModFix/>
          </a:blip>
          <a:stretch>
            <a:fillRect/>
          </a:stretch>
        </p:blipFill>
        <p:spPr>
          <a:xfrm>
            <a:off x="3405633" y="968174"/>
            <a:ext cx="5058573" cy="339860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4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69" name="Google Shape;269;p45"/>
          <p:cNvSpPr txBox="1"/>
          <p:nvPr>
            <p:ph idx="1" type="body"/>
          </p:nvPr>
        </p:nvSpPr>
        <p:spPr>
          <a:xfrm>
            <a:off x="609850" y="968175"/>
            <a:ext cx="3069300" cy="33987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solidFill>
                  <a:srgbClr val="FF9900"/>
                </a:solidFill>
              </a:rPr>
              <a:t>Orange </a:t>
            </a:r>
            <a:r>
              <a:rPr lang="en">
                <a:solidFill>
                  <a:schemeClr val="dk1"/>
                </a:solidFill>
              </a:rPr>
              <a:t>indicates successful launch(Class 1)</a:t>
            </a:r>
            <a:endParaRPr>
              <a:solidFill>
                <a:schemeClr val="dk1"/>
              </a:solidFill>
            </a:endParaRPr>
          </a:p>
          <a:p>
            <a:pPr indent="0" lvl="0" marL="0" rtl="0" algn="l">
              <a:spcBef>
                <a:spcPts val="0"/>
              </a:spcBef>
              <a:spcAft>
                <a:spcPts val="0"/>
              </a:spcAft>
              <a:buNone/>
            </a:pPr>
            <a:r>
              <a:rPr lang="en">
                <a:solidFill>
                  <a:srgbClr val="6D9EEB"/>
                </a:solidFill>
              </a:rPr>
              <a:t>Blue </a:t>
            </a:r>
            <a:r>
              <a:rPr lang="en">
                <a:solidFill>
                  <a:schemeClr val="dk1"/>
                </a:solidFill>
              </a:rPr>
              <a:t>indicates unsuccessful launch.(Class 0)</a:t>
            </a:r>
            <a:endParaRPr>
              <a:solidFill>
                <a:schemeClr val="dk1"/>
              </a:solidFill>
            </a:endParaRPr>
          </a:p>
          <a:p>
            <a:pPr indent="0" lvl="0" marL="0" rtl="0" algn="l">
              <a:spcBef>
                <a:spcPts val="0"/>
              </a:spcBef>
              <a:spcAft>
                <a:spcPts val="0"/>
              </a:spcAft>
              <a:buNone/>
            </a:pPr>
            <a:r>
              <a:t/>
            </a:r>
            <a:endParaRPr>
              <a:solidFill>
                <a:schemeClr val="dk1"/>
              </a:solidFill>
            </a:endParaRPr>
          </a:p>
          <a:p>
            <a:pPr indent="-304800" lvl="0" marL="457200" marR="5080" rtl="0" algn="l">
              <a:lnSpc>
                <a:spcPct val="121400"/>
              </a:lnSpc>
              <a:spcBef>
                <a:spcPts val="0"/>
              </a:spcBef>
              <a:spcAft>
                <a:spcPts val="0"/>
              </a:spcAft>
              <a:buClr>
                <a:schemeClr val="dk1"/>
              </a:buClr>
              <a:buSzPts val="1200"/>
              <a:buChar char="❏"/>
            </a:pPr>
            <a:r>
              <a:rPr lang="en">
                <a:solidFill>
                  <a:schemeClr val="dk1"/>
                </a:solidFill>
              </a:rPr>
              <a:t>Payload mass appears to fall mostly between 0-7000 kg.  Different launch sites also seem to use different payload mass.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a:t>
            </a:r>
            <a:r>
              <a:rPr b="1" lang="en">
                <a:solidFill>
                  <a:schemeClr val="dk1"/>
                </a:solidFill>
              </a:rPr>
              <a:t> VAFB-SLC</a:t>
            </a:r>
            <a:r>
              <a:rPr lang="en">
                <a:solidFill>
                  <a:schemeClr val="dk1"/>
                </a:solidFill>
              </a:rPr>
              <a:t> launchsite there are no rockets launched for heavy payloadMass(greater than 10000).</a:t>
            </a:r>
            <a:endParaRPr>
              <a:solidFill>
                <a:schemeClr val="dk1"/>
              </a:solidFill>
            </a:endParaRPr>
          </a:p>
        </p:txBody>
      </p:sp>
      <p:sp>
        <p:nvSpPr>
          <p:cNvPr id="270" name="Google Shape;270;p45"/>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Payload vs. Launch Site</a:t>
            </a:r>
            <a:endParaRPr sz="1100"/>
          </a:p>
        </p:txBody>
      </p:sp>
      <p:pic>
        <p:nvPicPr>
          <p:cNvPr id="271" name="Google Shape;271;p45"/>
          <p:cNvPicPr preferRelativeResize="0"/>
          <p:nvPr/>
        </p:nvPicPr>
        <p:blipFill>
          <a:blip r:embed="rId4">
            <a:alphaModFix/>
          </a:blip>
          <a:stretch>
            <a:fillRect/>
          </a:stretch>
        </p:blipFill>
        <p:spPr>
          <a:xfrm>
            <a:off x="3679087" y="968174"/>
            <a:ext cx="5145111" cy="339860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8"/>
          <p:cNvSpPr/>
          <p:nvPr/>
        </p:nvSpPr>
        <p:spPr>
          <a:xfrm>
            <a:off x="0" y="4374200"/>
            <a:ext cx="9144000" cy="769200"/>
          </a:xfrm>
          <a:prstGeom prst="rect">
            <a:avLst/>
          </a:prstGeom>
          <a:solidFill>
            <a:srgbClr val="0B49C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8"/>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136" name="Google Shape;136;p28"/>
          <p:cNvSpPr txBox="1"/>
          <p:nvPr/>
        </p:nvSpPr>
        <p:spPr>
          <a:xfrm>
            <a:off x="1433073" y="1326455"/>
            <a:ext cx="3875400" cy="24906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Executive Summary</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Introduction</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Methodology</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Results</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Conclusion</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Appendix</a:t>
            </a:r>
            <a:endParaRPr sz="1100"/>
          </a:p>
        </p:txBody>
      </p:sp>
      <p:sp>
        <p:nvSpPr>
          <p:cNvPr id="137" name="Google Shape;137;p28"/>
          <p:cNvSpPr txBox="1"/>
          <p:nvPr/>
        </p:nvSpPr>
        <p:spPr>
          <a:xfrm>
            <a:off x="577508" y="403988"/>
            <a:ext cx="7886700" cy="411900"/>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Outline</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5" name="Shape 275"/>
        <p:cNvGrpSpPr/>
        <p:nvPr/>
      </p:nvGrpSpPr>
      <p:grpSpPr>
        <a:xfrm>
          <a:off x="0" y="0"/>
          <a:ext cx="0" cy="0"/>
          <a:chOff x="0" y="0"/>
          <a:chExt cx="0" cy="0"/>
        </a:xfrm>
      </p:grpSpPr>
      <p:sp>
        <p:nvSpPr>
          <p:cNvPr id="276" name="Google Shape;276;p4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77" name="Google Shape;277;p46"/>
          <p:cNvSpPr txBox="1"/>
          <p:nvPr>
            <p:ph idx="1" type="body"/>
          </p:nvPr>
        </p:nvSpPr>
        <p:spPr>
          <a:xfrm>
            <a:off x="577500" y="968175"/>
            <a:ext cx="3101700" cy="3852300"/>
          </a:xfrm>
          <a:prstGeom prst="rect">
            <a:avLst/>
          </a:prstGeom>
          <a:noFill/>
          <a:ln>
            <a:noFill/>
          </a:ln>
        </p:spPr>
        <p:txBody>
          <a:bodyPr anchorCtr="0" anchor="t" bIns="34275" lIns="68575" spcFirstLastPara="1" rIns="68575" wrap="square" tIns="34275">
            <a:noAutofit/>
          </a:bodyPr>
          <a:lstStyle/>
          <a:p>
            <a:pPr indent="-311150" lvl="0" marL="457200" rtl="0" algn="l">
              <a:lnSpc>
                <a:spcPct val="90000"/>
              </a:lnSpc>
              <a:spcBef>
                <a:spcPts val="0"/>
              </a:spcBef>
              <a:spcAft>
                <a:spcPts val="0"/>
              </a:spcAft>
              <a:buSzPts val="1300"/>
              <a:buAutoNum type="arabicPeriod"/>
            </a:pPr>
            <a:r>
              <a:rPr lang="en" sz="1300"/>
              <a:t>ES-L1 (1): 100% success rate </a:t>
            </a:r>
            <a:endParaRPr sz="1300"/>
          </a:p>
          <a:p>
            <a:pPr indent="-311150" lvl="0" marL="457200" rtl="0" algn="l">
              <a:lnSpc>
                <a:spcPct val="90000"/>
              </a:lnSpc>
              <a:spcBef>
                <a:spcPts val="0"/>
              </a:spcBef>
              <a:spcAft>
                <a:spcPts val="0"/>
              </a:spcAft>
              <a:buSzPts val="1300"/>
              <a:buAutoNum type="arabicPeriod"/>
            </a:pPr>
            <a:r>
              <a:rPr lang="en" sz="1300"/>
              <a:t>GEO (1): 100% success rate </a:t>
            </a:r>
            <a:endParaRPr sz="1300"/>
          </a:p>
          <a:p>
            <a:pPr indent="-311150" lvl="0" marL="457200" rtl="0" algn="l">
              <a:lnSpc>
                <a:spcPct val="90000"/>
              </a:lnSpc>
              <a:spcBef>
                <a:spcPts val="0"/>
              </a:spcBef>
              <a:spcAft>
                <a:spcPts val="0"/>
              </a:spcAft>
              <a:buSzPts val="1300"/>
              <a:buAutoNum type="arabicPeriod"/>
            </a:pPr>
            <a:r>
              <a:rPr lang="en" sz="1300"/>
              <a:t>HEO (1): 100% success rate </a:t>
            </a:r>
            <a:endParaRPr sz="1300"/>
          </a:p>
          <a:p>
            <a:pPr indent="-311150" lvl="0" marL="457200" rtl="0" algn="l">
              <a:lnSpc>
                <a:spcPct val="90000"/>
              </a:lnSpc>
              <a:spcBef>
                <a:spcPts val="0"/>
              </a:spcBef>
              <a:spcAft>
                <a:spcPts val="0"/>
              </a:spcAft>
              <a:buSzPts val="1300"/>
              <a:buAutoNum type="arabicPeriod"/>
            </a:pPr>
            <a:r>
              <a:rPr lang="en" sz="1300"/>
              <a:t>SSO (5): 100% success rate </a:t>
            </a:r>
            <a:endParaRPr sz="1300"/>
          </a:p>
          <a:p>
            <a:pPr indent="-311150" lvl="0" marL="457200" rtl="0" algn="l">
              <a:lnSpc>
                <a:spcPct val="90000"/>
              </a:lnSpc>
              <a:spcBef>
                <a:spcPts val="0"/>
              </a:spcBef>
              <a:spcAft>
                <a:spcPts val="0"/>
              </a:spcAft>
              <a:buSzPts val="1300"/>
              <a:buAutoNum type="arabicPeriod"/>
            </a:pPr>
            <a:r>
              <a:rPr lang="en" sz="1300"/>
              <a:t>VLEO (14): Decent success rate with attempts </a:t>
            </a:r>
            <a:endParaRPr sz="1300"/>
          </a:p>
          <a:p>
            <a:pPr indent="-311150" lvl="0" marL="457200" rtl="0" algn="l">
              <a:lnSpc>
                <a:spcPct val="90000"/>
              </a:lnSpc>
              <a:spcBef>
                <a:spcPts val="0"/>
              </a:spcBef>
              <a:spcAft>
                <a:spcPts val="0"/>
              </a:spcAft>
              <a:buSzPts val="1300"/>
              <a:buAutoNum type="arabicPeriod"/>
            </a:pPr>
            <a:r>
              <a:rPr lang="en" sz="1300"/>
              <a:t>SO (1): 0% success rate </a:t>
            </a:r>
            <a:endParaRPr sz="1300"/>
          </a:p>
          <a:p>
            <a:pPr indent="-311150" lvl="0" marL="457200" rtl="0" algn="l">
              <a:lnSpc>
                <a:spcPct val="90000"/>
              </a:lnSpc>
              <a:spcBef>
                <a:spcPts val="0"/>
              </a:spcBef>
              <a:spcAft>
                <a:spcPts val="0"/>
              </a:spcAft>
              <a:buSzPts val="1300"/>
              <a:buAutoNum type="arabicPeriod"/>
            </a:pPr>
            <a:r>
              <a:rPr lang="en" sz="1300"/>
              <a:t>GTO (27): Around 50% success rate, largest sample</a:t>
            </a:r>
            <a:endParaRPr sz="1300"/>
          </a:p>
          <a:p>
            <a:pPr indent="0" lvl="0" marL="457200" rtl="0" algn="l">
              <a:lnSpc>
                <a:spcPct val="90000"/>
              </a:lnSpc>
              <a:spcBef>
                <a:spcPts val="0"/>
              </a:spcBef>
              <a:spcAft>
                <a:spcPts val="0"/>
              </a:spcAft>
              <a:buNone/>
            </a:pPr>
            <a:r>
              <a:rPr lang="en" sz="1300"/>
              <a:t> </a:t>
            </a:r>
            <a:endParaRPr sz="1300"/>
          </a:p>
          <a:p>
            <a:pPr indent="-311150" lvl="0" marL="457200" rtl="0" algn="l">
              <a:lnSpc>
                <a:spcPct val="90000"/>
              </a:lnSpc>
              <a:spcBef>
                <a:spcPts val="0"/>
              </a:spcBef>
              <a:spcAft>
                <a:spcPts val="0"/>
              </a:spcAft>
              <a:buSzPts val="1300"/>
              <a:buChar char="❏"/>
            </a:pPr>
            <a:r>
              <a:rPr b="1" lang="en" sz="1300"/>
              <a:t>ES-L1</a:t>
            </a:r>
            <a:r>
              <a:rPr lang="en" sz="1300"/>
              <a:t>, </a:t>
            </a:r>
            <a:r>
              <a:rPr b="1" lang="en" sz="1300"/>
              <a:t>GEO</a:t>
            </a:r>
            <a:r>
              <a:rPr lang="en" sz="1300"/>
              <a:t>, </a:t>
            </a:r>
            <a:r>
              <a:rPr b="1" lang="en" sz="1300"/>
              <a:t>HEO</a:t>
            </a:r>
            <a:r>
              <a:rPr lang="en" sz="1300"/>
              <a:t>, and </a:t>
            </a:r>
            <a:r>
              <a:rPr b="1" lang="en" sz="1300"/>
              <a:t>SSO </a:t>
            </a:r>
            <a:r>
              <a:rPr lang="en" sz="1300"/>
              <a:t>launch site categories have a perfect 100% success rate, albeit with small sample sizes. </a:t>
            </a:r>
            <a:endParaRPr sz="1300"/>
          </a:p>
          <a:p>
            <a:pPr indent="-311150" lvl="0" marL="457200" rtl="0" algn="l">
              <a:lnSpc>
                <a:spcPct val="90000"/>
              </a:lnSpc>
              <a:spcBef>
                <a:spcPts val="0"/>
              </a:spcBef>
              <a:spcAft>
                <a:spcPts val="0"/>
              </a:spcAft>
              <a:buSzPts val="1300"/>
              <a:buChar char="❏"/>
            </a:pPr>
            <a:r>
              <a:rPr b="1" lang="en" sz="1300"/>
              <a:t>VLEO </a:t>
            </a:r>
            <a:r>
              <a:rPr lang="en" sz="1300"/>
              <a:t>demonstrates a decent success rate while actively attempting missions with a larger sample size. </a:t>
            </a:r>
            <a:endParaRPr sz="1300"/>
          </a:p>
          <a:p>
            <a:pPr indent="-311150" lvl="0" marL="457200" rtl="0" algn="l">
              <a:lnSpc>
                <a:spcPct val="90000"/>
              </a:lnSpc>
              <a:spcBef>
                <a:spcPts val="0"/>
              </a:spcBef>
              <a:spcAft>
                <a:spcPts val="0"/>
              </a:spcAft>
              <a:buSzPts val="1300"/>
              <a:buChar char="❏"/>
            </a:pPr>
            <a:r>
              <a:rPr b="1" lang="en" sz="1300"/>
              <a:t>GTO</a:t>
            </a:r>
            <a:r>
              <a:rPr lang="en" sz="1300"/>
              <a:t>, with the largest sample size of 27, maintains an approximately 50% success rate.</a:t>
            </a:r>
            <a:endParaRPr sz="1300"/>
          </a:p>
        </p:txBody>
      </p:sp>
      <p:sp>
        <p:nvSpPr>
          <p:cNvPr id="278" name="Google Shape;278;p46"/>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Success Rate vs. Orbit Type</a:t>
            </a:r>
            <a:endParaRPr sz="3000">
              <a:solidFill>
                <a:srgbClr val="0B49CB"/>
              </a:solidFill>
              <a:latin typeface="IBM Plex Mono SemiBold"/>
              <a:ea typeface="IBM Plex Mono SemiBold"/>
              <a:cs typeface="IBM Plex Mono SemiBold"/>
              <a:sym typeface="IBM Plex Mono SemiBold"/>
            </a:endParaRPr>
          </a:p>
        </p:txBody>
      </p:sp>
      <p:pic>
        <p:nvPicPr>
          <p:cNvPr id="279" name="Google Shape;279;p46"/>
          <p:cNvPicPr preferRelativeResize="0"/>
          <p:nvPr/>
        </p:nvPicPr>
        <p:blipFill>
          <a:blip r:embed="rId4">
            <a:alphaModFix/>
          </a:blip>
          <a:stretch>
            <a:fillRect/>
          </a:stretch>
        </p:blipFill>
        <p:spPr>
          <a:xfrm>
            <a:off x="3679087" y="968174"/>
            <a:ext cx="4492138" cy="339860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p47"/>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85" name="Google Shape;285;p47"/>
          <p:cNvSpPr txBox="1"/>
          <p:nvPr>
            <p:ph idx="1" type="body"/>
          </p:nvPr>
        </p:nvSpPr>
        <p:spPr>
          <a:xfrm>
            <a:off x="577500" y="968175"/>
            <a:ext cx="3101700" cy="3852300"/>
          </a:xfrm>
          <a:prstGeom prst="rect">
            <a:avLst/>
          </a:prstGeom>
          <a:noFill/>
          <a:ln>
            <a:noFill/>
          </a:ln>
        </p:spPr>
        <p:txBody>
          <a:bodyPr anchorCtr="0" anchor="t" bIns="34275" lIns="68575" spcFirstLastPara="1" rIns="68575" wrap="square" tIns="34275">
            <a:noAutofit/>
          </a:bodyPr>
          <a:lstStyle/>
          <a:p>
            <a:pPr indent="-336550" lvl="0" marL="457200" rtl="0" algn="l">
              <a:spcBef>
                <a:spcPts val="0"/>
              </a:spcBef>
              <a:spcAft>
                <a:spcPts val="0"/>
              </a:spcAft>
              <a:buClr>
                <a:srgbClr val="292929"/>
              </a:buClr>
              <a:buSzPts val="1700"/>
              <a:buChar char="•"/>
            </a:pPr>
            <a:r>
              <a:rPr lang="en">
                <a:solidFill>
                  <a:srgbClr val="FF9900"/>
                </a:solidFill>
              </a:rPr>
              <a:t>Orange </a:t>
            </a:r>
            <a:r>
              <a:rPr lang="en">
                <a:solidFill>
                  <a:schemeClr val="dk1"/>
                </a:solidFill>
              </a:rPr>
              <a:t>indicates successful launch(Class 1)</a:t>
            </a:r>
            <a:endParaRPr>
              <a:solidFill>
                <a:schemeClr val="dk1"/>
              </a:solidFill>
            </a:endParaRPr>
          </a:p>
          <a:p>
            <a:pPr indent="-336550" lvl="0" marL="457200" rtl="0" algn="l">
              <a:spcBef>
                <a:spcPts val="0"/>
              </a:spcBef>
              <a:spcAft>
                <a:spcPts val="0"/>
              </a:spcAft>
              <a:buClr>
                <a:srgbClr val="292929"/>
              </a:buClr>
              <a:buSzPts val="1700"/>
              <a:buChar char="•"/>
            </a:pPr>
            <a:r>
              <a:rPr lang="en">
                <a:solidFill>
                  <a:srgbClr val="6D9EEB"/>
                </a:solidFill>
              </a:rPr>
              <a:t>Blue </a:t>
            </a:r>
            <a:r>
              <a:rPr lang="en">
                <a:solidFill>
                  <a:schemeClr val="dk1"/>
                </a:solidFill>
              </a:rPr>
              <a:t>indicates unsuccessful launch.(Class 0)</a:t>
            </a:r>
            <a:endParaRPr sz="1700">
              <a:solidFill>
                <a:srgbClr val="292929"/>
              </a:solidFill>
            </a:endParaRPr>
          </a:p>
          <a:p>
            <a:pPr indent="0" lvl="0" marL="457200" rtl="0" algn="l">
              <a:spcBef>
                <a:spcPts val="0"/>
              </a:spcBef>
              <a:spcAft>
                <a:spcPts val="0"/>
              </a:spcAft>
              <a:buNone/>
            </a:pPr>
            <a:r>
              <a:t/>
            </a:r>
            <a:endParaRPr sz="1700">
              <a:solidFill>
                <a:srgbClr val="292929"/>
              </a:solidFill>
            </a:endParaRPr>
          </a:p>
          <a:p>
            <a:pPr indent="-317500" lvl="0" marL="457200" rtl="0" algn="l">
              <a:spcBef>
                <a:spcPts val="0"/>
              </a:spcBef>
              <a:spcAft>
                <a:spcPts val="0"/>
              </a:spcAft>
              <a:buSzPts val="1400"/>
              <a:buChar char="❏"/>
            </a:pPr>
            <a:r>
              <a:rPr lang="en"/>
              <a:t>Over time, SpaceX's launch orbit preferences have evolved significantly, correlating with mission outcomes.</a:t>
            </a:r>
            <a:endParaRPr/>
          </a:p>
          <a:p>
            <a:pPr indent="-317500" lvl="0" marL="457200" rtl="0" algn="l">
              <a:spcBef>
                <a:spcPts val="0"/>
              </a:spcBef>
              <a:spcAft>
                <a:spcPts val="0"/>
              </a:spcAft>
              <a:buSzPts val="1400"/>
              <a:buChar char="❏"/>
            </a:pPr>
            <a:r>
              <a:rPr lang="en"/>
              <a:t>Initially, SpaceX predominantly focused on Low Earth Orbit (</a:t>
            </a:r>
            <a:r>
              <a:rPr b="1" lang="en"/>
              <a:t>LEO</a:t>
            </a:r>
            <a:r>
              <a:rPr lang="en"/>
              <a:t>) missions, achieving moderate success rates. </a:t>
            </a:r>
            <a:endParaRPr/>
          </a:p>
          <a:p>
            <a:pPr indent="-317500" lvl="0" marL="457200" rtl="0" algn="l">
              <a:spcBef>
                <a:spcPts val="0"/>
              </a:spcBef>
              <a:spcAft>
                <a:spcPts val="0"/>
              </a:spcAft>
              <a:buSzPts val="1400"/>
              <a:buChar char="❏"/>
            </a:pPr>
            <a:r>
              <a:rPr lang="en"/>
              <a:t>In recent launches, there has been a shift back to Very Low Earth Orbit (</a:t>
            </a:r>
            <a:r>
              <a:rPr b="1" lang="en"/>
              <a:t>VLEO</a:t>
            </a:r>
            <a:r>
              <a:rPr lang="en"/>
              <a:t>).</a:t>
            </a:r>
            <a:endParaRPr sz="1100"/>
          </a:p>
        </p:txBody>
      </p:sp>
      <p:sp>
        <p:nvSpPr>
          <p:cNvPr id="286" name="Google Shape;286;p47"/>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Flight Number vs. Orbit Type</a:t>
            </a:r>
            <a:endParaRPr sz="3000">
              <a:solidFill>
                <a:srgbClr val="0B49CB"/>
              </a:solidFill>
              <a:latin typeface="IBM Plex Mono SemiBold"/>
              <a:ea typeface="IBM Plex Mono SemiBold"/>
              <a:cs typeface="IBM Plex Mono SemiBold"/>
              <a:sym typeface="IBM Plex Mono SemiBold"/>
            </a:endParaRPr>
          </a:p>
        </p:txBody>
      </p:sp>
      <p:pic>
        <p:nvPicPr>
          <p:cNvPr id="287" name="Google Shape;287;p47"/>
          <p:cNvPicPr preferRelativeResize="0"/>
          <p:nvPr/>
        </p:nvPicPr>
        <p:blipFill>
          <a:blip r:embed="rId4">
            <a:alphaModFix/>
          </a:blip>
          <a:stretch>
            <a:fillRect/>
          </a:stretch>
        </p:blipFill>
        <p:spPr>
          <a:xfrm>
            <a:off x="3679087" y="968174"/>
            <a:ext cx="4594411" cy="339860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p48"/>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93" name="Google Shape;293;p48"/>
          <p:cNvSpPr txBox="1"/>
          <p:nvPr>
            <p:ph idx="1" type="body"/>
          </p:nvPr>
        </p:nvSpPr>
        <p:spPr>
          <a:xfrm>
            <a:off x="577500" y="968175"/>
            <a:ext cx="3101700" cy="3852300"/>
          </a:xfrm>
          <a:prstGeom prst="rect">
            <a:avLst/>
          </a:prstGeom>
          <a:noFill/>
          <a:ln>
            <a:noFill/>
          </a:ln>
        </p:spPr>
        <p:txBody>
          <a:bodyPr anchorCtr="0" anchor="t" bIns="34275" lIns="68575" spcFirstLastPara="1" rIns="68575" wrap="square" tIns="34275">
            <a:noAutofit/>
          </a:bodyPr>
          <a:lstStyle/>
          <a:p>
            <a:pPr indent="-336550" lvl="0" marL="457200" rtl="0" algn="l">
              <a:spcBef>
                <a:spcPts val="0"/>
              </a:spcBef>
              <a:spcAft>
                <a:spcPts val="0"/>
              </a:spcAft>
              <a:buClr>
                <a:srgbClr val="292929"/>
              </a:buClr>
              <a:buSzPts val="1700"/>
              <a:buChar char="•"/>
            </a:pPr>
            <a:r>
              <a:rPr lang="en">
                <a:solidFill>
                  <a:srgbClr val="FF9900"/>
                </a:solidFill>
              </a:rPr>
              <a:t>Orange </a:t>
            </a:r>
            <a:r>
              <a:rPr lang="en">
                <a:solidFill>
                  <a:schemeClr val="dk1"/>
                </a:solidFill>
              </a:rPr>
              <a:t>indicates successful launch(Class 1)</a:t>
            </a:r>
            <a:endParaRPr>
              <a:solidFill>
                <a:schemeClr val="dk1"/>
              </a:solidFill>
            </a:endParaRPr>
          </a:p>
          <a:p>
            <a:pPr indent="-336550" lvl="0" marL="457200" rtl="0" algn="l">
              <a:spcBef>
                <a:spcPts val="0"/>
              </a:spcBef>
              <a:spcAft>
                <a:spcPts val="0"/>
              </a:spcAft>
              <a:buClr>
                <a:srgbClr val="292929"/>
              </a:buClr>
              <a:buSzPts val="1700"/>
              <a:buChar char="•"/>
            </a:pPr>
            <a:r>
              <a:rPr lang="en">
                <a:solidFill>
                  <a:srgbClr val="6D9EEB"/>
                </a:solidFill>
              </a:rPr>
              <a:t>Blue </a:t>
            </a:r>
            <a:r>
              <a:rPr lang="en">
                <a:solidFill>
                  <a:schemeClr val="dk1"/>
                </a:solidFill>
              </a:rPr>
              <a:t>indicates unsuccessful launch.(Class 0)</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SzPts val="1400"/>
              <a:buChar char="❏"/>
            </a:pPr>
            <a:r>
              <a:rPr lang="en"/>
              <a:t>Low Earth Orbit (</a:t>
            </a:r>
            <a:r>
              <a:rPr b="1" lang="en"/>
              <a:t>LEO</a:t>
            </a:r>
            <a:r>
              <a:rPr lang="en"/>
              <a:t>) and Sun-Synchronous Orbit (</a:t>
            </a:r>
            <a:r>
              <a:rPr b="1" lang="en"/>
              <a:t>SSO</a:t>
            </a:r>
            <a:r>
              <a:rPr lang="en"/>
              <a:t>): These orbits tend to have relatively low payload masses.</a:t>
            </a:r>
            <a:endParaRPr/>
          </a:p>
          <a:p>
            <a:pPr indent="-317500" lvl="0" marL="457200" rtl="0" algn="l">
              <a:spcBef>
                <a:spcPts val="0"/>
              </a:spcBef>
              <a:spcAft>
                <a:spcPts val="0"/>
              </a:spcAft>
              <a:buSzPts val="1400"/>
              <a:buChar char="❏"/>
            </a:pPr>
            <a:r>
              <a:rPr lang="en"/>
              <a:t>Very Low Earth Orbit (</a:t>
            </a:r>
            <a:r>
              <a:rPr b="1" lang="en"/>
              <a:t>VLEO</a:t>
            </a:r>
            <a:r>
              <a:rPr lang="en"/>
              <a:t>): This orbit type primarily accommodates higher-end payload mass values.</a:t>
            </a:r>
            <a:endParaRPr/>
          </a:p>
          <a:p>
            <a:pPr indent="-317500" lvl="0" marL="457200" rtl="0" algn="l">
              <a:spcBef>
                <a:spcPts val="0"/>
              </a:spcBef>
              <a:spcAft>
                <a:spcPts val="0"/>
              </a:spcAft>
              <a:buSzPts val="1400"/>
              <a:buChar char="❏"/>
            </a:pPr>
            <a:r>
              <a:rPr lang="en"/>
              <a:t>Geostationary Transfer Orbit (</a:t>
            </a:r>
            <a:r>
              <a:rPr b="1" lang="en"/>
              <a:t>GTO</a:t>
            </a:r>
            <a:r>
              <a:rPr lang="en"/>
              <a:t>): Most GTO launches fall within the payload mass range of 3000 to 8000.</a:t>
            </a:r>
            <a:endParaRPr sz="1529">
              <a:solidFill>
                <a:schemeClr val="dk1"/>
              </a:solidFill>
            </a:endParaRPr>
          </a:p>
          <a:p>
            <a:pPr indent="0" lvl="0" marL="0" rtl="0" algn="l">
              <a:spcBef>
                <a:spcPts val="0"/>
              </a:spcBef>
              <a:spcAft>
                <a:spcPts val="0"/>
              </a:spcAft>
              <a:buNone/>
            </a:pPr>
            <a:r>
              <a:t/>
            </a:r>
            <a:endParaRPr>
              <a:solidFill>
                <a:schemeClr val="dk1"/>
              </a:solidFill>
            </a:endParaRPr>
          </a:p>
        </p:txBody>
      </p:sp>
      <p:sp>
        <p:nvSpPr>
          <p:cNvPr id="294" name="Google Shape;294;p48"/>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Payload vs. Orbit Type</a:t>
            </a:r>
            <a:endParaRPr sz="3000">
              <a:solidFill>
                <a:srgbClr val="0B49CB"/>
              </a:solidFill>
              <a:latin typeface="IBM Plex Mono SemiBold"/>
              <a:ea typeface="IBM Plex Mono SemiBold"/>
              <a:cs typeface="IBM Plex Mono SemiBold"/>
              <a:sym typeface="IBM Plex Mono SemiBold"/>
            </a:endParaRPr>
          </a:p>
        </p:txBody>
      </p:sp>
      <p:pic>
        <p:nvPicPr>
          <p:cNvPr id="295" name="Google Shape;295;p48"/>
          <p:cNvPicPr preferRelativeResize="0"/>
          <p:nvPr/>
        </p:nvPicPr>
        <p:blipFill>
          <a:blip r:embed="rId4">
            <a:alphaModFix/>
          </a:blip>
          <a:stretch>
            <a:fillRect/>
          </a:stretch>
        </p:blipFill>
        <p:spPr>
          <a:xfrm>
            <a:off x="3679087" y="968174"/>
            <a:ext cx="4680950" cy="339860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49"/>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01" name="Google Shape;301;p49"/>
          <p:cNvSpPr txBox="1"/>
          <p:nvPr>
            <p:ph idx="1" type="body"/>
          </p:nvPr>
        </p:nvSpPr>
        <p:spPr>
          <a:xfrm>
            <a:off x="577500" y="968175"/>
            <a:ext cx="3101700" cy="3551100"/>
          </a:xfrm>
          <a:prstGeom prst="rect">
            <a:avLst/>
          </a:prstGeom>
          <a:noFill/>
          <a:ln>
            <a:noFill/>
          </a:ln>
        </p:spPr>
        <p:txBody>
          <a:bodyPr anchorCtr="0" anchor="t" bIns="34275" lIns="68575" spcFirstLastPara="1" rIns="68575" wrap="square" tIns="34275">
            <a:noAutofit/>
          </a:bodyPr>
          <a:lstStyle/>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Since 2013, success rates have generally shown an increasing trend</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A slight dip in success rates was observed in 2018.</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In recent years, success rates have stabilized at around 80%.</a:t>
            </a:r>
            <a:endParaRPr sz="15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t/>
            </a:r>
            <a:endParaRPr/>
          </a:p>
          <a:p>
            <a:pPr indent="0" lvl="0" marL="0" rtl="0" algn="just">
              <a:spcBef>
                <a:spcPts val="0"/>
              </a:spcBef>
              <a:spcAft>
                <a:spcPts val="0"/>
              </a:spcAft>
              <a:buNone/>
            </a:pPr>
            <a:r>
              <a:rPr i="1" lang="en"/>
              <a:t>This trend informs future mission planning and risk assessment, contributing to mission success and overall success in space exploration endeavors.</a:t>
            </a:r>
            <a:endParaRPr i="1" sz="1700">
              <a:solidFill>
                <a:srgbClr val="292929"/>
              </a:solidFill>
            </a:endParaRPr>
          </a:p>
        </p:txBody>
      </p:sp>
      <p:sp>
        <p:nvSpPr>
          <p:cNvPr id="302" name="Google Shape;302;p49"/>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Launch Success Yearly Trend</a:t>
            </a:r>
            <a:endParaRPr sz="1100"/>
          </a:p>
        </p:txBody>
      </p:sp>
      <p:pic>
        <p:nvPicPr>
          <p:cNvPr id="303" name="Google Shape;303;p49"/>
          <p:cNvPicPr preferRelativeResize="0"/>
          <p:nvPr/>
        </p:nvPicPr>
        <p:blipFill>
          <a:blip r:embed="rId4">
            <a:alphaModFix/>
          </a:blip>
          <a:stretch>
            <a:fillRect/>
          </a:stretch>
        </p:blipFill>
        <p:spPr>
          <a:xfrm>
            <a:off x="3679087" y="968174"/>
            <a:ext cx="4460670" cy="33986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p50"/>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09" name="Google Shape;309;p50"/>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All Launch Site Names</a:t>
            </a:r>
            <a:endParaRPr sz="1100"/>
          </a:p>
        </p:txBody>
      </p:sp>
      <p:pic>
        <p:nvPicPr>
          <p:cNvPr id="310" name="Google Shape;310;p50"/>
          <p:cNvPicPr preferRelativeResize="0"/>
          <p:nvPr/>
        </p:nvPicPr>
        <p:blipFill>
          <a:blip r:embed="rId4">
            <a:alphaModFix/>
          </a:blip>
          <a:stretch>
            <a:fillRect/>
          </a:stretch>
        </p:blipFill>
        <p:spPr>
          <a:xfrm>
            <a:off x="1885188" y="983473"/>
            <a:ext cx="5271324" cy="2570775"/>
          </a:xfrm>
          <a:prstGeom prst="rect">
            <a:avLst/>
          </a:prstGeom>
          <a:noFill/>
          <a:ln>
            <a:noFill/>
          </a:ln>
        </p:spPr>
      </p:pic>
      <p:sp>
        <p:nvSpPr>
          <p:cNvPr id="311" name="Google Shape;311;p50"/>
          <p:cNvSpPr txBox="1"/>
          <p:nvPr/>
        </p:nvSpPr>
        <p:spPr>
          <a:xfrm>
            <a:off x="577500" y="3554250"/>
            <a:ext cx="8016000" cy="12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a:t>
            </a:r>
            <a:r>
              <a:rPr lang="en"/>
              <a:t>nique launch site names used by SpaceX:</a:t>
            </a:r>
            <a:endParaRPr/>
          </a:p>
          <a:p>
            <a:pPr indent="-317500" lvl="0" marL="457200" rtl="0" algn="l">
              <a:spcBef>
                <a:spcPts val="0"/>
              </a:spcBef>
              <a:spcAft>
                <a:spcPts val="0"/>
              </a:spcAft>
              <a:buSzPts val="1400"/>
              <a:buAutoNum type="arabicPeriod"/>
            </a:pPr>
            <a:r>
              <a:rPr lang="en"/>
              <a:t>“</a:t>
            </a:r>
            <a:r>
              <a:rPr b="1" lang="en"/>
              <a:t>CCAFS LC 40</a:t>
            </a:r>
            <a:r>
              <a:rPr lang="en"/>
              <a:t>” refers to Cape Canaveral Air Force Station Launch Complex 40</a:t>
            </a:r>
            <a:endParaRPr/>
          </a:p>
          <a:p>
            <a:pPr indent="-317500" lvl="0" marL="457200" rtl="0" algn="l">
              <a:spcBef>
                <a:spcPts val="0"/>
              </a:spcBef>
              <a:spcAft>
                <a:spcPts val="0"/>
              </a:spcAft>
              <a:buSzPts val="1400"/>
              <a:buAutoNum type="arabicPeriod"/>
            </a:pPr>
            <a:r>
              <a:rPr lang="en"/>
              <a:t>“</a:t>
            </a:r>
            <a:r>
              <a:rPr b="1" lang="en"/>
              <a:t>CCAFS SLC 40</a:t>
            </a:r>
            <a:r>
              <a:rPr lang="en"/>
              <a:t>” stands for Cape Canaveral Air Force Station Space Launch Complex 40</a:t>
            </a:r>
            <a:endParaRPr/>
          </a:p>
          <a:p>
            <a:pPr indent="-317500" lvl="0" marL="457200" rtl="0" algn="l">
              <a:spcBef>
                <a:spcPts val="0"/>
              </a:spcBef>
              <a:spcAft>
                <a:spcPts val="0"/>
              </a:spcAft>
              <a:buSzPts val="1400"/>
              <a:buAutoNum type="arabicPeriod"/>
            </a:pPr>
            <a:r>
              <a:rPr lang="en"/>
              <a:t>“</a:t>
            </a:r>
            <a:r>
              <a:rPr b="1" lang="en"/>
              <a:t>KSC LC-39A</a:t>
            </a:r>
            <a:r>
              <a:rPr lang="en"/>
              <a:t>” stands for Kennedy Space Center Launch Complex 39A </a:t>
            </a:r>
            <a:endParaRPr/>
          </a:p>
          <a:p>
            <a:pPr indent="-317500" lvl="0" marL="457200" rtl="0" algn="l">
              <a:spcBef>
                <a:spcPts val="0"/>
              </a:spcBef>
              <a:spcAft>
                <a:spcPts val="0"/>
              </a:spcAft>
              <a:buSzPts val="1400"/>
              <a:buAutoNum type="arabicPeriod"/>
            </a:pPr>
            <a:r>
              <a:rPr lang="en"/>
              <a:t>“</a:t>
            </a:r>
            <a:r>
              <a:rPr b="1" lang="en"/>
              <a:t>VAFB SLC-4E</a:t>
            </a:r>
            <a:r>
              <a:rPr lang="en"/>
              <a:t>” refers to Vandenberg Space Force Base Space Launch Complex 4E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51"/>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17" name="Google Shape;317;p51"/>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Launch Site Names Begin with 'CCA'</a:t>
            </a:r>
            <a:endParaRPr sz="1100"/>
          </a:p>
        </p:txBody>
      </p:sp>
      <p:pic>
        <p:nvPicPr>
          <p:cNvPr id="318" name="Google Shape;318;p51"/>
          <p:cNvPicPr preferRelativeResize="0"/>
          <p:nvPr/>
        </p:nvPicPr>
        <p:blipFill>
          <a:blip r:embed="rId4">
            <a:alphaModFix/>
          </a:blip>
          <a:stretch>
            <a:fillRect/>
          </a:stretch>
        </p:blipFill>
        <p:spPr>
          <a:xfrm>
            <a:off x="577500" y="970250"/>
            <a:ext cx="8015975" cy="3045900"/>
          </a:xfrm>
          <a:prstGeom prst="rect">
            <a:avLst/>
          </a:prstGeom>
          <a:noFill/>
          <a:ln>
            <a:noFill/>
          </a:ln>
        </p:spPr>
      </p:pic>
      <p:sp>
        <p:nvSpPr>
          <p:cNvPr id="319" name="Google Shape;319;p51"/>
          <p:cNvSpPr txBox="1"/>
          <p:nvPr/>
        </p:nvSpPr>
        <p:spPr>
          <a:xfrm>
            <a:off x="564000" y="4255475"/>
            <a:ext cx="8016000" cy="294300"/>
          </a:xfrm>
          <a:prstGeom prst="rect">
            <a:avLst/>
          </a:prstGeom>
          <a:noFill/>
          <a:ln>
            <a:noFill/>
          </a:ln>
        </p:spPr>
        <p:txBody>
          <a:bodyPr anchorCtr="0" anchor="t" bIns="0" lIns="0" spcFirstLastPara="1" rIns="0" wrap="square" tIns="47625">
            <a:noAutofit/>
          </a:bodyPr>
          <a:lstStyle/>
          <a:p>
            <a:pPr indent="0" lvl="0" marL="0" rtl="0" algn="ctr">
              <a:spcBef>
                <a:spcPts val="0"/>
              </a:spcBef>
              <a:spcAft>
                <a:spcPts val="0"/>
              </a:spcAft>
              <a:buNone/>
            </a:pPr>
            <a:r>
              <a:rPr lang="en" sz="1600"/>
              <a:t>First five entries  in database with  Launch Site name  beginning with  “CCA”</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3" name="Shape 323"/>
        <p:cNvGrpSpPr/>
        <p:nvPr/>
      </p:nvGrpSpPr>
      <p:grpSpPr>
        <a:xfrm>
          <a:off x="0" y="0"/>
          <a:ext cx="0" cy="0"/>
          <a:chOff x="0" y="0"/>
          <a:chExt cx="0" cy="0"/>
        </a:xfrm>
      </p:grpSpPr>
      <p:sp>
        <p:nvSpPr>
          <p:cNvPr id="324" name="Google Shape;324;p5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25" name="Google Shape;325;p52"/>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Total Payload Mass</a:t>
            </a:r>
            <a:endParaRPr sz="1100"/>
          </a:p>
        </p:txBody>
      </p:sp>
      <p:pic>
        <p:nvPicPr>
          <p:cNvPr id="326" name="Google Shape;326;p52"/>
          <p:cNvPicPr preferRelativeResize="0"/>
          <p:nvPr/>
        </p:nvPicPr>
        <p:blipFill>
          <a:blip r:embed="rId4">
            <a:alphaModFix/>
          </a:blip>
          <a:stretch>
            <a:fillRect/>
          </a:stretch>
        </p:blipFill>
        <p:spPr>
          <a:xfrm>
            <a:off x="1009650" y="968149"/>
            <a:ext cx="7124700" cy="2171700"/>
          </a:xfrm>
          <a:prstGeom prst="rect">
            <a:avLst/>
          </a:prstGeom>
          <a:noFill/>
          <a:ln>
            <a:noFill/>
          </a:ln>
        </p:spPr>
      </p:pic>
      <p:sp>
        <p:nvSpPr>
          <p:cNvPr id="327" name="Google Shape;327;p52"/>
          <p:cNvSpPr txBox="1"/>
          <p:nvPr/>
        </p:nvSpPr>
        <p:spPr>
          <a:xfrm>
            <a:off x="577500" y="3139850"/>
            <a:ext cx="8016000" cy="16806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The</a:t>
            </a:r>
            <a:r>
              <a:rPr lang="en" sz="1500"/>
              <a:t> sum of total payload mass in kilograms where NASA was the customer: </a:t>
            </a:r>
            <a:r>
              <a:rPr b="1" lang="en" sz="1500"/>
              <a:t>45596 </a:t>
            </a:r>
            <a:r>
              <a:rPr lang="en" sz="1500"/>
              <a:t>kg</a:t>
            </a:r>
            <a:endParaRPr sz="1500"/>
          </a:p>
          <a:p>
            <a:pPr indent="0" lvl="0" marL="457200" rtl="0" algn="l">
              <a:lnSpc>
                <a:spcPct val="115000"/>
              </a:lnSpc>
              <a:spcBef>
                <a:spcPts val="0"/>
              </a:spcBef>
              <a:spcAft>
                <a:spcPts val="0"/>
              </a:spcAft>
              <a:buNone/>
            </a:pPr>
            <a:r>
              <a:t/>
            </a:r>
            <a:endParaRPr sz="1500"/>
          </a:p>
          <a:p>
            <a:pPr indent="-323850" lvl="0" marL="457200" rtl="0" algn="l">
              <a:lnSpc>
                <a:spcPct val="115000"/>
              </a:lnSpc>
              <a:spcBef>
                <a:spcPts val="0"/>
              </a:spcBef>
              <a:spcAft>
                <a:spcPts val="0"/>
              </a:spcAft>
              <a:buSzPts val="1500"/>
              <a:buChar char="●"/>
            </a:pPr>
            <a:r>
              <a:rPr lang="en" sz="1500"/>
              <a:t>This query filters the dataset to select records where NASA was the customer and the mission was part of the CRS(Commercial Resupply Services) program. It will then calculate the sum of the payload mass in kilograms for these selected records.</a:t>
            </a:r>
            <a:endParaRPr sz="1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1" name="Shape 331"/>
        <p:cNvGrpSpPr/>
        <p:nvPr/>
      </p:nvGrpSpPr>
      <p:grpSpPr>
        <a:xfrm>
          <a:off x="0" y="0"/>
          <a:ext cx="0" cy="0"/>
          <a:chOff x="0" y="0"/>
          <a:chExt cx="0" cy="0"/>
        </a:xfrm>
      </p:grpSpPr>
      <p:sp>
        <p:nvSpPr>
          <p:cNvPr id="332" name="Google Shape;332;p5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33" name="Google Shape;333;p53"/>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Average Payload Mass by F9 v1.1</a:t>
            </a:r>
            <a:endParaRPr sz="1100"/>
          </a:p>
        </p:txBody>
      </p:sp>
      <p:pic>
        <p:nvPicPr>
          <p:cNvPr id="334" name="Google Shape;334;p53"/>
          <p:cNvPicPr preferRelativeResize="0"/>
          <p:nvPr/>
        </p:nvPicPr>
        <p:blipFill>
          <a:blip r:embed="rId4">
            <a:alphaModFix/>
          </a:blip>
          <a:stretch>
            <a:fillRect/>
          </a:stretch>
        </p:blipFill>
        <p:spPr>
          <a:xfrm>
            <a:off x="710850" y="968174"/>
            <a:ext cx="7620000" cy="2228850"/>
          </a:xfrm>
          <a:prstGeom prst="rect">
            <a:avLst/>
          </a:prstGeom>
          <a:noFill/>
          <a:ln>
            <a:noFill/>
          </a:ln>
        </p:spPr>
      </p:pic>
      <p:sp>
        <p:nvSpPr>
          <p:cNvPr id="335" name="Google Shape;335;p53"/>
          <p:cNvSpPr txBox="1"/>
          <p:nvPr/>
        </p:nvSpPr>
        <p:spPr>
          <a:xfrm>
            <a:off x="710850" y="3456600"/>
            <a:ext cx="7620000" cy="106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t>T</a:t>
            </a:r>
            <a:r>
              <a:rPr lang="en" sz="1600"/>
              <a:t>he query calculates the average payload mass for SpaceX missions with booster versions starting with 'F9 v1.1' which is </a:t>
            </a:r>
            <a:r>
              <a:rPr b="1" lang="en" sz="1600"/>
              <a:t>2534.66</a:t>
            </a:r>
            <a:r>
              <a:rPr lang="en" sz="1600"/>
              <a:t> kg, providing insights into the typical payload capacity of these missions. </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54"/>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41" name="Google Shape;341;p54"/>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First Successful Ground Landing Date</a:t>
            </a:r>
            <a:endParaRPr sz="1100"/>
          </a:p>
        </p:txBody>
      </p:sp>
      <p:pic>
        <p:nvPicPr>
          <p:cNvPr id="342" name="Google Shape;342;p54"/>
          <p:cNvPicPr preferRelativeResize="0"/>
          <p:nvPr/>
        </p:nvPicPr>
        <p:blipFill>
          <a:blip r:embed="rId4">
            <a:alphaModFix/>
          </a:blip>
          <a:stretch>
            <a:fillRect/>
          </a:stretch>
        </p:blipFill>
        <p:spPr>
          <a:xfrm>
            <a:off x="1549050" y="984199"/>
            <a:ext cx="5943600" cy="2428875"/>
          </a:xfrm>
          <a:prstGeom prst="rect">
            <a:avLst/>
          </a:prstGeom>
          <a:noFill/>
          <a:ln>
            <a:noFill/>
          </a:ln>
        </p:spPr>
      </p:pic>
      <p:sp>
        <p:nvSpPr>
          <p:cNvPr id="343" name="Google Shape;343;p54"/>
          <p:cNvSpPr txBox="1"/>
          <p:nvPr/>
        </p:nvSpPr>
        <p:spPr>
          <a:xfrm>
            <a:off x="577500" y="3476625"/>
            <a:ext cx="788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query finds the earliest date among missions with a successful outcome in the "SPACEXTABLE" dataset, providing information about the first successful mission date in the dataset which is </a:t>
            </a:r>
            <a:r>
              <a:rPr b="1" lang="en"/>
              <a:t>6th April, 2010</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Google Shape;348;p5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49" name="Google Shape;349;p55"/>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Successful Drone Ship Landing with Payload between 4000 and 6000</a:t>
            </a:r>
            <a:endParaRPr sz="1100"/>
          </a:p>
        </p:txBody>
      </p:sp>
      <p:pic>
        <p:nvPicPr>
          <p:cNvPr id="350" name="Google Shape;350;p55"/>
          <p:cNvPicPr preferRelativeResize="0"/>
          <p:nvPr/>
        </p:nvPicPr>
        <p:blipFill>
          <a:blip r:embed="rId4">
            <a:alphaModFix/>
          </a:blip>
          <a:stretch>
            <a:fillRect/>
          </a:stretch>
        </p:blipFill>
        <p:spPr>
          <a:xfrm>
            <a:off x="506075" y="968225"/>
            <a:ext cx="5031958" cy="3551000"/>
          </a:xfrm>
          <a:prstGeom prst="rect">
            <a:avLst/>
          </a:prstGeom>
          <a:noFill/>
          <a:ln>
            <a:noFill/>
          </a:ln>
        </p:spPr>
      </p:pic>
      <p:sp>
        <p:nvSpPr>
          <p:cNvPr id="351" name="Google Shape;351;p55"/>
          <p:cNvSpPr txBox="1"/>
          <p:nvPr/>
        </p:nvSpPr>
        <p:spPr>
          <a:xfrm>
            <a:off x="5538025" y="968175"/>
            <a:ext cx="3055500" cy="3551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T</a:t>
            </a:r>
            <a:r>
              <a:rPr lang="en"/>
              <a:t>his query retrieves the "Booster_Version" for missions meeting these specific criteria, providing information about successful missions within the specified payload mass range that also had successful drone ship landings.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 "Mission_Outcome" is 'Success'</a:t>
            </a:r>
            <a:endParaRPr/>
          </a:p>
          <a:p>
            <a:pPr indent="-317500" lvl="0" marL="457200" rtl="0" algn="l">
              <a:spcBef>
                <a:spcPts val="0"/>
              </a:spcBef>
              <a:spcAft>
                <a:spcPts val="0"/>
              </a:spcAft>
              <a:buSzPts val="1400"/>
              <a:buChar char="●"/>
            </a:pPr>
            <a:r>
              <a:rPr lang="en"/>
              <a:t>The PAYLOAD_MASS__KG_" is between 4000 and 6000 kilograms.</a:t>
            </a:r>
            <a:endParaRPr/>
          </a:p>
          <a:p>
            <a:pPr indent="-317500" lvl="0" marL="457200" rtl="0" algn="l">
              <a:spcBef>
                <a:spcPts val="0"/>
              </a:spcBef>
              <a:spcAft>
                <a:spcPts val="0"/>
              </a:spcAft>
              <a:buSzPts val="1400"/>
              <a:buChar char="●"/>
            </a:pPr>
            <a:r>
              <a:rPr lang="en"/>
              <a:t>The "Landing_Outcome" is 'Success (drone ship).'</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9"/>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29"/>
          <p:cNvSpPr txBox="1"/>
          <p:nvPr/>
        </p:nvSpPr>
        <p:spPr>
          <a:xfrm>
            <a:off x="577500" y="1012900"/>
            <a:ext cx="7886700" cy="3255600"/>
          </a:xfrm>
          <a:prstGeom prst="rect">
            <a:avLst/>
          </a:prstGeom>
          <a:noFill/>
          <a:ln>
            <a:noFill/>
          </a:ln>
        </p:spPr>
        <p:txBody>
          <a:bodyPr anchorCtr="0" anchor="t" bIns="34275" lIns="68575" spcFirstLastPara="1" rIns="68575" wrap="square" tIns="34275">
            <a:spAutoFit/>
          </a:bodyPr>
          <a:lstStyle/>
          <a:p>
            <a:pPr indent="-304800" lvl="0" marL="457200" marR="0" rtl="0" algn="l">
              <a:lnSpc>
                <a:spcPct val="100000"/>
              </a:lnSpc>
              <a:spcBef>
                <a:spcPts val="0"/>
              </a:spcBef>
              <a:spcAft>
                <a:spcPts val="0"/>
              </a:spcAft>
              <a:buClr>
                <a:srgbClr val="292929"/>
              </a:buClr>
              <a:buSzPts val="1200"/>
              <a:buChar char="•"/>
            </a:pPr>
            <a:r>
              <a:rPr lang="en" sz="1200">
                <a:solidFill>
                  <a:srgbClr val="292929"/>
                </a:solidFill>
              </a:rPr>
              <a:t>The project aimed to predict the success of </a:t>
            </a:r>
            <a:r>
              <a:rPr b="1" lang="en" sz="1200">
                <a:solidFill>
                  <a:srgbClr val="292929"/>
                </a:solidFill>
              </a:rPr>
              <a:t>SpaceX rocket landings</a:t>
            </a:r>
            <a:r>
              <a:rPr lang="en" sz="1200">
                <a:solidFill>
                  <a:srgbClr val="292929"/>
                </a:solidFill>
              </a:rPr>
              <a:t>. Data was collected from the public SpaceX API and SpaceX Wikipedia page. A 'class' column was created to classify successful landings.</a:t>
            </a:r>
            <a:endParaRPr sz="1000">
              <a:solidFill>
                <a:srgbClr val="292929"/>
              </a:solidFill>
            </a:endParaRPr>
          </a:p>
          <a:p>
            <a:pPr indent="-304800" lvl="0" marL="457200" marR="0" rtl="0" algn="l">
              <a:lnSpc>
                <a:spcPct val="100000"/>
              </a:lnSpc>
              <a:spcBef>
                <a:spcPts val="0"/>
              </a:spcBef>
              <a:spcAft>
                <a:spcPts val="0"/>
              </a:spcAft>
              <a:buSzPts val="1200"/>
              <a:buChar char="•"/>
            </a:pPr>
            <a:r>
              <a:rPr lang="en" sz="1200"/>
              <a:t>Data exploration was conducted using SQL, visualization, Folium maps, and dashboards. Relevant columns were selected as features. Categorical variables were converted to binary using one-hot encoding. Data was standardized for consistency.</a:t>
            </a:r>
            <a:endParaRPr sz="1200"/>
          </a:p>
          <a:p>
            <a:pPr indent="-304800" lvl="0" marL="457200" marR="0" rtl="0" algn="l">
              <a:lnSpc>
                <a:spcPct val="100000"/>
              </a:lnSpc>
              <a:spcBef>
                <a:spcPts val="0"/>
              </a:spcBef>
              <a:spcAft>
                <a:spcPts val="0"/>
              </a:spcAft>
              <a:buSzPts val="1200"/>
              <a:buChar char="•"/>
            </a:pPr>
            <a:r>
              <a:rPr lang="en" sz="1200"/>
              <a:t>Four machine learning models were implemented:</a:t>
            </a:r>
            <a:endParaRPr sz="1200"/>
          </a:p>
          <a:p>
            <a:pPr indent="0" lvl="0" marL="914400" marR="0" rtl="0" algn="just">
              <a:lnSpc>
                <a:spcPct val="100000"/>
              </a:lnSpc>
              <a:spcBef>
                <a:spcPts val="1100"/>
              </a:spcBef>
              <a:spcAft>
                <a:spcPts val="0"/>
              </a:spcAft>
              <a:buNone/>
            </a:pPr>
            <a:r>
              <a:rPr lang="en" sz="1100"/>
              <a:t>1. </a:t>
            </a:r>
            <a:r>
              <a:rPr lang="en" sz="1100"/>
              <a:t>Logistic Regression</a:t>
            </a:r>
            <a:endParaRPr sz="1100"/>
          </a:p>
          <a:p>
            <a:pPr indent="0" lvl="0" marL="457200" marR="0" rtl="0" algn="just">
              <a:lnSpc>
                <a:spcPct val="100000"/>
              </a:lnSpc>
              <a:spcBef>
                <a:spcPts val="1100"/>
              </a:spcBef>
              <a:spcAft>
                <a:spcPts val="0"/>
              </a:spcAft>
              <a:buNone/>
            </a:pPr>
            <a:r>
              <a:rPr lang="en" sz="1100"/>
              <a:t>  	2.Support Vector Machine</a:t>
            </a:r>
            <a:endParaRPr sz="1100"/>
          </a:p>
          <a:p>
            <a:pPr indent="457200" lvl="0" marL="457200" marR="0" rtl="0" algn="just">
              <a:lnSpc>
                <a:spcPct val="100000"/>
              </a:lnSpc>
              <a:spcBef>
                <a:spcPts val="1100"/>
              </a:spcBef>
              <a:spcAft>
                <a:spcPts val="0"/>
              </a:spcAft>
              <a:buNone/>
            </a:pPr>
            <a:r>
              <a:rPr lang="en" sz="1100"/>
              <a:t>3.Decision Tree Classifier</a:t>
            </a:r>
            <a:endParaRPr sz="1100"/>
          </a:p>
          <a:p>
            <a:pPr indent="457200" lvl="0" marL="457200" marR="0" rtl="0" algn="just">
              <a:lnSpc>
                <a:spcPct val="100000"/>
              </a:lnSpc>
              <a:spcBef>
                <a:spcPts val="1100"/>
              </a:spcBef>
              <a:spcAft>
                <a:spcPts val="0"/>
              </a:spcAft>
              <a:buNone/>
            </a:pPr>
            <a:r>
              <a:rPr lang="en" sz="1100"/>
              <a:t>4.K Nearest Neighbors</a:t>
            </a:r>
            <a:endParaRPr sz="1100"/>
          </a:p>
          <a:p>
            <a:pPr indent="0" lvl="0" marL="457200" marR="0" rtl="0" algn="l">
              <a:lnSpc>
                <a:spcPct val="100000"/>
              </a:lnSpc>
              <a:spcBef>
                <a:spcPts val="1100"/>
              </a:spcBef>
              <a:spcAft>
                <a:spcPts val="0"/>
              </a:spcAft>
              <a:buNone/>
            </a:pPr>
            <a:r>
              <a:rPr lang="en" sz="1200"/>
              <a:t>All models achieved an accuracy rate of approximately </a:t>
            </a:r>
            <a:r>
              <a:rPr b="1" lang="en" sz="1200"/>
              <a:t>83.33%</a:t>
            </a:r>
            <a:r>
              <a:rPr lang="en" sz="1200"/>
              <a:t>.</a:t>
            </a:r>
            <a:endParaRPr sz="1200"/>
          </a:p>
          <a:p>
            <a:pPr indent="-304800" lvl="0" marL="457200" marR="0" rtl="0" algn="l">
              <a:lnSpc>
                <a:spcPct val="100000"/>
              </a:lnSpc>
              <a:spcBef>
                <a:spcPts val="1100"/>
              </a:spcBef>
              <a:spcAft>
                <a:spcPts val="0"/>
              </a:spcAft>
              <a:buSzPts val="1200"/>
              <a:buChar char="•"/>
            </a:pPr>
            <a:r>
              <a:rPr lang="en" sz="1200"/>
              <a:t>The project faced limitations due to data availability.Challenges included addressing data quality issues and achieving a balanced dataset.</a:t>
            </a:r>
            <a:endParaRPr sz="1200"/>
          </a:p>
        </p:txBody>
      </p:sp>
      <p:sp>
        <p:nvSpPr>
          <p:cNvPr id="144" name="Google Shape;144;p29"/>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Executive Summary</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5" name="Shape 355"/>
        <p:cNvGrpSpPr/>
        <p:nvPr/>
      </p:nvGrpSpPr>
      <p:grpSpPr>
        <a:xfrm>
          <a:off x="0" y="0"/>
          <a:ext cx="0" cy="0"/>
          <a:chOff x="0" y="0"/>
          <a:chExt cx="0" cy="0"/>
        </a:xfrm>
      </p:grpSpPr>
      <p:sp>
        <p:nvSpPr>
          <p:cNvPr id="356" name="Google Shape;356;p5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57" name="Google Shape;357;p56"/>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Total Number of Successful and Failure Mission Outcomes</a:t>
            </a:r>
            <a:endParaRPr sz="1100"/>
          </a:p>
        </p:txBody>
      </p:sp>
      <p:pic>
        <p:nvPicPr>
          <p:cNvPr id="358" name="Google Shape;358;p56"/>
          <p:cNvPicPr preferRelativeResize="0"/>
          <p:nvPr/>
        </p:nvPicPr>
        <p:blipFill>
          <a:blip r:embed="rId4">
            <a:alphaModFix/>
          </a:blip>
          <a:stretch>
            <a:fillRect/>
          </a:stretch>
        </p:blipFill>
        <p:spPr>
          <a:xfrm>
            <a:off x="839100" y="968174"/>
            <a:ext cx="7465789" cy="3398606"/>
          </a:xfrm>
          <a:prstGeom prst="rect">
            <a:avLst/>
          </a:prstGeom>
          <a:noFill/>
          <a:ln>
            <a:noFill/>
          </a:ln>
        </p:spPr>
      </p:pic>
      <p:sp>
        <p:nvSpPr>
          <p:cNvPr id="359" name="Google Shape;359;p56"/>
          <p:cNvSpPr txBox="1"/>
          <p:nvPr/>
        </p:nvSpPr>
        <p:spPr>
          <a:xfrm>
            <a:off x="577625" y="4366775"/>
            <a:ext cx="78867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This query retrieves l</a:t>
            </a:r>
            <a:r>
              <a:rPr lang="en" sz="1600"/>
              <a:t>ist of total number of successful and failure mission outcomes</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p57"/>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65" name="Google Shape;365;p57"/>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Boosters Carried Maximum Payload</a:t>
            </a:r>
            <a:endParaRPr sz="1100"/>
          </a:p>
        </p:txBody>
      </p:sp>
      <p:pic>
        <p:nvPicPr>
          <p:cNvPr id="366" name="Google Shape;366;p57"/>
          <p:cNvPicPr preferRelativeResize="0"/>
          <p:nvPr/>
        </p:nvPicPr>
        <p:blipFill>
          <a:blip r:embed="rId4">
            <a:alphaModFix/>
          </a:blip>
          <a:stretch>
            <a:fillRect/>
          </a:stretch>
        </p:blipFill>
        <p:spPr>
          <a:xfrm>
            <a:off x="577500" y="984200"/>
            <a:ext cx="5443425" cy="3534976"/>
          </a:xfrm>
          <a:prstGeom prst="rect">
            <a:avLst/>
          </a:prstGeom>
          <a:noFill/>
          <a:ln>
            <a:noFill/>
          </a:ln>
        </p:spPr>
      </p:pic>
      <p:sp>
        <p:nvSpPr>
          <p:cNvPr id="367" name="Google Shape;367;p57"/>
          <p:cNvSpPr txBox="1"/>
          <p:nvPr/>
        </p:nvSpPr>
        <p:spPr>
          <a:xfrm>
            <a:off x="6020925" y="1923988"/>
            <a:ext cx="2572500" cy="16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The </a:t>
            </a:r>
            <a:r>
              <a:rPr lang="en" sz="1600"/>
              <a:t>query identifies the "Booster_Version" used in missions with the maximum payload mass recorded in the "SPACEXTABLE" dataset.</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1" name="Shape 371"/>
        <p:cNvGrpSpPr/>
        <p:nvPr/>
      </p:nvGrpSpPr>
      <p:grpSpPr>
        <a:xfrm>
          <a:off x="0" y="0"/>
          <a:ext cx="0" cy="0"/>
          <a:chOff x="0" y="0"/>
          <a:chExt cx="0" cy="0"/>
        </a:xfrm>
      </p:grpSpPr>
      <p:sp>
        <p:nvSpPr>
          <p:cNvPr id="372" name="Google Shape;372;p58"/>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73" name="Google Shape;373;p58"/>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2015 Launch Records</a:t>
            </a:r>
            <a:endParaRPr sz="1100"/>
          </a:p>
        </p:txBody>
      </p:sp>
      <p:pic>
        <p:nvPicPr>
          <p:cNvPr id="374" name="Google Shape;374;p58"/>
          <p:cNvPicPr preferRelativeResize="0"/>
          <p:nvPr/>
        </p:nvPicPr>
        <p:blipFill>
          <a:blip r:embed="rId4">
            <a:alphaModFix/>
          </a:blip>
          <a:stretch>
            <a:fillRect/>
          </a:stretch>
        </p:blipFill>
        <p:spPr>
          <a:xfrm>
            <a:off x="577500" y="968175"/>
            <a:ext cx="8015974" cy="2285375"/>
          </a:xfrm>
          <a:prstGeom prst="rect">
            <a:avLst/>
          </a:prstGeom>
          <a:noFill/>
          <a:ln>
            <a:noFill/>
          </a:ln>
        </p:spPr>
      </p:pic>
      <p:sp>
        <p:nvSpPr>
          <p:cNvPr id="375" name="Google Shape;375;p58"/>
          <p:cNvSpPr txBox="1"/>
          <p:nvPr/>
        </p:nvSpPr>
        <p:spPr>
          <a:xfrm>
            <a:off x="577500" y="3559975"/>
            <a:ext cx="8016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T</a:t>
            </a:r>
            <a:r>
              <a:rPr lang="en" sz="1600"/>
              <a:t>he query retrieves information about missions that occurred in the year 2015, had a landing outcome starting with "Failure," and displays the month, landing outcome, booster version, and launch site for these missions. </a:t>
            </a:r>
            <a:endParaRPr sz="1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9" name="Shape 379"/>
        <p:cNvGrpSpPr/>
        <p:nvPr/>
      </p:nvGrpSpPr>
      <p:grpSpPr>
        <a:xfrm>
          <a:off x="0" y="0"/>
          <a:ext cx="0" cy="0"/>
          <a:chOff x="0" y="0"/>
          <a:chExt cx="0" cy="0"/>
        </a:xfrm>
      </p:grpSpPr>
      <p:sp>
        <p:nvSpPr>
          <p:cNvPr id="380" name="Google Shape;380;p59"/>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81" name="Google Shape;381;p59"/>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Rank Landing Outcomes Between 2010-06-04 and 2017-03-20</a:t>
            </a:r>
            <a:endParaRPr sz="1100"/>
          </a:p>
        </p:txBody>
      </p:sp>
      <p:pic>
        <p:nvPicPr>
          <p:cNvPr id="382" name="Google Shape;382;p59"/>
          <p:cNvPicPr preferRelativeResize="0"/>
          <p:nvPr/>
        </p:nvPicPr>
        <p:blipFill>
          <a:blip r:embed="rId4">
            <a:alphaModFix/>
          </a:blip>
          <a:stretch>
            <a:fillRect/>
          </a:stretch>
        </p:blipFill>
        <p:spPr>
          <a:xfrm>
            <a:off x="577500" y="960149"/>
            <a:ext cx="6231279" cy="3949719"/>
          </a:xfrm>
          <a:prstGeom prst="rect">
            <a:avLst/>
          </a:prstGeom>
          <a:noFill/>
          <a:ln>
            <a:noFill/>
          </a:ln>
        </p:spPr>
      </p:pic>
      <p:sp>
        <p:nvSpPr>
          <p:cNvPr id="383" name="Google Shape;383;p59"/>
          <p:cNvSpPr txBox="1"/>
          <p:nvPr/>
        </p:nvSpPr>
        <p:spPr>
          <a:xfrm>
            <a:off x="6808775" y="1873025"/>
            <a:ext cx="1784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a:t>
            </a:r>
            <a:r>
              <a:rPr lang="en"/>
              <a:t>query retrieves the count of each unique "Landing_Outcome" within a specified date range and orders the results by count in descending order.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7" name="Shape 387"/>
        <p:cNvGrpSpPr/>
        <p:nvPr/>
      </p:nvGrpSpPr>
      <p:grpSpPr>
        <a:xfrm>
          <a:off x="0" y="0"/>
          <a:ext cx="0" cy="0"/>
          <a:chOff x="0" y="0"/>
          <a:chExt cx="0" cy="0"/>
        </a:xfrm>
      </p:grpSpPr>
      <p:sp>
        <p:nvSpPr>
          <p:cNvPr id="388" name="Google Shape;388;p60"/>
          <p:cNvSpPr txBox="1"/>
          <p:nvPr/>
        </p:nvSpPr>
        <p:spPr>
          <a:xfrm>
            <a:off x="598477" y="1897310"/>
            <a:ext cx="793727" cy="276999"/>
          </a:xfrm>
          <a:prstGeom prst="rect">
            <a:avLst/>
          </a:prstGeom>
          <a:solidFill>
            <a:srgbClr val="0948C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Section 3</a:t>
            </a:r>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p61"/>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94" name="Google Shape;394;p61"/>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rPr>
              <a:t>Launch Site Locations</a:t>
            </a:r>
            <a:endParaRPr sz="1100"/>
          </a:p>
        </p:txBody>
      </p:sp>
      <p:pic>
        <p:nvPicPr>
          <p:cNvPr id="395" name="Google Shape;395;p61"/>
          <p:cNvPicPr preferRelativeResize="0"/>
          <p:nvPr/>
        </p:nvPicPr>
        <p:blipFill>
          <a:blip r:embed="rId4">
            <a:alphaModFix/>
          </a:blip>
          <a:stretch>
            <a:fillRect/>
          </a:stretch>
        </p:blipFill>
        <p:spPr>
          <a:xfrm>
            <a:off x="3283500" y="969575"/>
            <a:ext cx="5309975" cy="2941775"/>
          </a:xfrm>
          <a:prstGeom prst="rect">
            <a:avLst/>
          </a:prstGeom>
          <a:noFill/>
          <a:ln>
            <a:noFill/>
          </a:ln>
        </p:spPr>
      </p:pic>
      <p:pic>
        <p:nvPicPr>
          <p:cNvPr id="396" name="Google Shape;396;p61"/>
          <p:cNvPicPr preferRelativeResize="0"/>
          <p:nvPr/>
        </p:nvPicPr>
        <p:blipFill>
          <a:blip r:embed="rId5">
            <a:alphaModFix/>
          </a:blip>
          <a:stretch>
            <a:fillRect/>
          </a:stretch>
        </p:blipFill>
        <p:spPr>
          <a:xfrm>
            <a:off x="3991421" y="2503575"/>
            <a:ext cx="3010075" cy="2015599"/>
          </a:xfrm>
          <a:prstGeom prst="rect">
            <a:avLst/>
          </a:prstGeom>
          <a:noFill/>
          <a:ln>
            <a:noFill/>
          </a:ln>
        </p:spPr>
      </p:pic>
      <p:cxnSp>
        <p:nvCxnSpPr>
          <p:cNvPr id="397" name="Google Shape;397;p61"/>
          <p:cNvCxnSpPr/>
          <p:nvPr/>
        </p:nvCxnSpPr>
        <p:spPr>
          <a:xfrm>
            <a:off x="3991425" y="1631025"/>
            <a:ext cx="1183800" cy="1405800"/>
          </a:xfrm>
          <a:prstGeom prst="straightConnector1">
            <a:avLst/>
          </a:prstGeom>
          <a:noFill/>
          <a:ln cap="flat" cmpd="sng" w="19050">
            <a:solidFill>
              <a:srgbClr val="666666"/>
            </a:solidFill>
            <a:prstDash val="solid"/>
            <a:round/>
            <a:headEnd len="med" w="med" type="none"/>
            <a:tailEnd len="med" w="med" type="triangle"/>
          </a:ln>
        </p:spPr>
      </p:cxnSp>
      <p:sp>
        <p:nvSpPr>
          <p:cNvPr id="398" name="Google Shape;398;p61"/>
          <p:cNvSpPr txBox="1"/>
          <p:nvPr/>
        </p:nvSpPr>
        <p:spPr>
          <a:xfrm>
            <a:off x="418800" y="947375"/>
            <a:ext cx="2864700" cy="38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Big Map:</a:t>
            </a:r>
            <a:endParaRPr/>
          </a:p>
          <a:p>
            <a:pPr indent="-317500" lvl="0" marL="457200" rtl="0" algn="l">
              <a:spcBef>
                <a:spcPts val="0"/>
              </a:spcBef>
              <a:spcAft>
                <a:spcPts val="0"/>
              </a:spcAft>
              <a:buSzPts val="1400"/>
              <a:buChar char="●"/>
            </a:pPr>
            <a:r>
              <a:rPr lang="en"/>
              <a:t>Displaying all SpaceX launch sites relative to a U.S. map.</a:t>
            </a:r>
            <a:endParaRPr/>
          </a:p>
          <a:p>
            <a:pPr indent="-317500" lvl="0" marL="457200" rtl="0" algn="l">
              <a:spcBef>
                <a:spcPts val="0"/>
              </a:spcBef>
              <a:spcAft>
                <a:spcPts val="0"/>
              </a:spcAft>
              <a:buSzPts val="1400"/>
              <a:buChar char="●"/>
            </a:pPr>
            <a:r>
              <a:rPr lang="en"/>
              <a:t>Highlights the proximity of launch sites to the ocean.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Magnified Map:</a:t>
            </a:r>
            <a:endParaRPr/>
          </a:p>
          <a:p>
            <a:pPr indent="-317500" lvl="0" marL="457200" rtl="0" algn="l">
              <a:spcBef>
                <a:spcPts val="0"/>
              </a:spcBef>
              <a:spcAft>
                <a:spcPts val="0"/>
              </a:spcAft>
              <a:buSzPts val="1400"/>
              <a:buChar char="●"/>
            </a:pPr>
            <a:r>
              <a:rPr lang="en"/>
              <a:t>Focusing on the specific launch site "VAFB SLC-4E" located near Los Angeles.</a:t>
            </a:r>
            <a:endParaRPr/>
          </a:p>
          <a:p>
            <a:pPr indent="-317500" lvl="0" marL="457200" rtl="0" algn="l">
              <a:spcBef>
                <a:spcPts val="0"/>
              </a:spcBef>
              <a:spcAft>
                <a:spcPts val="0"/>
              </a:spcAft>
              <a:buSzPts val="1400"/>
              <a:buChar char="●"/>
            </a:pPr>
            <a:r>
              <a:rPr lang="en"/>
              <a:t>Demonstrates the coastal location of launch facilities.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i="1" lang="en"/>
              <a:t>Coastal launch sites provide easy access to a wide range of orbital inclinations.</a:t>
            </a:r>
            <a:endParaRPr i="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2" name="Shape 402"/>
        <p:cNvGrpSpPr/>
        <p:nvPr/>
      </p:nvGrpSpPr>
      <p:grpSpPr>
        <a:xfrm>
          <a:off x="0" y="0"/>
          <a:ext cx="0" cy="0"/>
          <a:chOff x="0" y="0"/>
          <a:chExt cx="0" cy="0"/>
        </a:xfrm>
      </p:grpSpPr>
      <p:sp>
        <p:nvSpPr>
          <p:cNvPr id="403" name="Google Shape;403;p6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04" name="Google Shape;404;p62"/>
          <p:cNvSpPr txBox="1"/>
          <p:nvPr/>
        </p:nvSpPr>
        <p:spPr>
          <a:xfrm>
            <a:off x="577508" y="403988"/>
            <a:ext cx="7886700" cy="411900"/>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rPr>
              <a:t>Color-Labeled Launch Outcomes</a:t>
            </a:r>
            <a:endParaRPr sz="1100"/>
          </a:p>
        </p:txBody>
      </p:sp>
      <p:pic>
        <p:nvPicPr>
          <p:cNvPr id="405" name="Google Shape;405;p62"/>
          <p:cNvPicPr preferRelativeResize="0"/>
          <p:nvPr/>
        </p:nvPicPr>
        <p:blipFill>
          <a:blip r:embed="rId4">
            <a:alphaModFix/>
          </a:blip>
          <a:stretch>
            <a:fillRect/>
          </a:stretch>
        </p:blipFill>
        <p:spPr>
          <a:xfrm>
            <a:off x="577500" y="1011775"/>
            <a:ext cx="5527399" cy="3507399"/>
          </a:xfrm>
          <a:prstGeom prst="rect">
            <a:avLst/>
          </a:prstGeom>
          <a:noFill/>
          <a:ln>
            <a:noFill/>
          </a:ln>
        </p:spPr>
      </p:pic>
      <p:pic>
        <p:nvPicPr>
          <p:cNvPr id="406" name="Google Shape;406;p62"/>
          <p:cNvPicPr preferRelativeResize="0"/>
          <p:nvPr/>
        </p:nvPicPr>
        <p:blipFill>
          <a:blip r:embed="rId5">
            <a:alphaModFix/>
          </a:blip>
          <a:stretch>
            <a:fillRect/>
          </a:stretch>
        </p:blipFill>
        <p:spPr>
          <a:xfrm>
            <a:off x="577500" y="2724100"/>
            <a:ext cx="3890579" cy="2096300"/>
          </a:xfrm>
          <a:prstGeom prst="rect">
            <a:avLst/>
          </a:prstGeom>
          <a:noFill/>
          <a:ln>
            <a:noFill/>
          </a:ln>
        </p:spPr>
      </p:pic>
      <p:cxnSp>
        <p:nvCxnSpPr>
          <p:cNvPr id="407" name="Google Shape;407;p62"/>
          <p:cNvCxnSpPr/>
          <p:nvPr/>
        </p:nvCxnSpPr>
        <p:spPr>
          <a:xfrm flipH="1">
            <a:off x="2227775" y="3076075"/>
            <a:ext cx="3423300" cy="280200"/>
          </a:xfrm>
          <a:prstGeom prst="straightConnector1">
            <a:avLst/>
          </a:prstGeom>
          <a:noFill/>
          <a:ln cap="flat" cmpd="sng" w="19050">
            <a:solidFill>
              <a:srgbClr val="666666"/>
            </a:solidFill>
            <a:prstDash val="solid"/>
            <a:round/>
            <a:headEnd len="med" w="med" type="none"/>
            <a:tailEnd len="med" w="med" type="triangle"/>
          </a:ln>
        </p:spPr>
      </p:cxnSp>
      <p:sp>
        <p:nvSpPr>
          <p:cNvPr id="408" name="Google Shape;408;p62"/>
          <p:cNvSpPr txBox="1"/>
          <p:nvPr/>
        </p:nvSpPr>
        <p:spPr>
          <a:xfrm>
            <a:off x="6029775" y="949125"/>
            <a:ext cx="2563800" cy="38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Green Icon: Successful landings.</a:t>
            </a:r>
            <a:endParaRPr/>
          </a:p>
          <a:p>
            <a:pPr indent="0" lvl="0" marL="0" rtl="0" algn="l">
              <a:spcBef>
                <a:spcPts val="0"/>
              </a:spcBef>
              <a:spcAft>
                <a:spcPts val="0"/>
              </a:spcAft>
              <a:buNone/>
            </a:pPr>
            <a:r>
              <a:rPr lang="en"/>
              <a:t>Red Icon: Failed landings.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Example: CCAFS LC-40</a:t>
            </a:r>
            <a:endParaRPr/>
          </a:p>
          <a:p>
            <a:pPr indent="0" lvl="0" marL="0" rtl="0" algn="l">
              <a:spcBef>
                <a:spcPts val="0"/>
              </a:spcBef>
              <a:spcAft>
                <a:spcPts val="0"/>
              </a:spcAft>
              <a:buNone/>
            </a:pPr>
            <a:r>
              <a:rPr lang="en"/>
              <a:t>The magnified map of </a:t>
            </a:r>
            <a:r>
              <a:rPr lang="en">
                <a:solidFill>
                  <a:schemeClr val="dk1"/>
                </a:solidFill>
              </a:rPr>
              <a:t>CCAFS LC-40</a:t>
            </a:r>
            <a:r>
              <a:rPr lang="en"/>
              <a:t> shows </a:t>
            </a:r>
            <a:r>
              <a:rPr b="1" lang="en"/>
              <a:t>7</a:t>
            </a:r>
            <a:r>
              <a:rPr lang="en"/>
              <a:t> successful landings (green icon) and </a:t>
            </a:r>
            <a:r>
              <a:rPr b="1" lang="en"/>
              <a:t>19 </a:t>
            </a:r>
            <a:r>
              <a:rPr lang="en"/>
              <a:t>failed landings (red icon).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color-coded maps offer a user-friendly way to assess the success and performance of SpaceX launch sites, assisting in data-driven decision-making for future missions.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2" name="Shape 412"/>
        <p:cNvGrpSpPr/>
        <p:nvPr/>
      </p:nvGrpSpPr>
      <p:grpSpPr>
        <a:xfrm>
          <a:off x="0" y="0"/>
          <a:ext cx="0" cy="0"/>
          <a:chOff x="0" y="0"/>
          <a:chExt cx="0" cy="0"/>
        </a:xfrm>
      </p:grpSpPr>
      <p:sp>
        <p:nvSpPr>
          <p:cNvPr id="413" name="Google Shape;413;p6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14" name="Google Shape;414;p63"/>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rPr>
              <a:t>Key Location Proximities</a:t>
            </a:r>
            <a:endParaRPr sz="1100"/>
          </a:p>
        </p:txBody>
      </p:sp>
      <p:pic>
        <p:nvPicPr>
          <p:cNvPr id="415" name="Google Shape;415;p63"/>
          <p:cNvPicPr preferRelativeResize="0"/>
          <p:nvPr/>
        </p:nvPicPr>
        <p:blipFill>
          <a:blip r:embed="rId4">
            <a:alphaModFix/>
          </a:blip>
          <a:stretch>
            <a:fillRect/>
          </a:stretch>
        </p:blipFill>
        <p:spPr>
          <a:xfrm>
            <a:off x="577500" y="968175"/>
            <a:ext cx="5370976" cy="3398600"/>
          </a:xfrm>
          <a:prstGeom prst="rect">
            <a:avLst/>
          </a:prstGeom>
          <a:noFill/>
          <a:ln>
            <a:noFill/>
          </a:ln>
        </p:spPr>
      </p:pic>
      <p:sp>
        <p:nvSpPr>
          <p:cNvPr id="416" name="Google Shape;416;p63"/>
          <p:cNvSpPr txBox="1"/>
          <p:nvPr/>
        </p:nvSpPr>
        <p:spPr>
          <a:xfrm>
            <a:off x="5871025" y="968175"/>
            <a:ext cx="2722500" cy="3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Utilizing “</a:t>
            </a:r>
            <a:r>
              <a:rPr b="1" lang="en"/>
              <a:t>CCAFS SLC-40”</a:t>
            </a:r>
            <a:r>
              <a:rPr lang="en"/>
              <a:t> as an example, we explore the proximity of launch sites to critical transportation and safety features.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Coast Line (East): </a:t>
            </a:r>
            <a:r>
              <a:rPr b="1" lang="en"/>
              <a:t>0.91 km</a:t>
            </a:r>
            <a:endParaRPr/>
          </a:p>
          <a:p>
            <a:pPr indent="-317500" lvl="0" marL="457200" rtl="0" algn="l">
              <a:spcBef>
                <a:spcPts val="0"/>
              </a:spcBef>
              <a:spcAft>
                <a:spcPts val="0"/>
              </a:spcAft>
              <a:buSzPts val="1400"/>
              <a:buChar char="❏"/>
            </a:pPr>
            <a:r>
              <a:rPr lang="en"/>
              <a:t>City (Melbourne): </a:t>
            </a:r>
            <a:r>
              <a:rPr b="1" lang="en"/>
              <a:t>51.76 km</a:t>
            </a:r>
            <a:endParaRPr/>
          </a:p>
          <a:p>
            <a:pPr indent="-317500" lvl="0" marL="457200" rtl="0" algn="l">
              <a:spcBef>
                <a:spcPts val="0"/>
              </a:spcBef>
              <a:spcAft>
                <a:spcPts val="0"/>
              </a:spcAft>
              <a:buSzPts val="1400"/>
              <a:buChar char="❏"/>
            </a:pPr>
            <a:r>
              <a:rPr lang="en"/>
              <a:t>Railway (NASA Rail Road): </a:t>
            </a:r>
            <a:r>
              <a:rPr b="1" lang="en"/>
              <a:t>1.27 km</a:t>
            </a:r>
            <a:endParaRPr/>
          </a:p>
          <a:p>
            <a:pPr indent="-317500" lvl="0" marL="457200" rtl="0" algn="l">
              <a:spcBef>
                <a:spcPts val="0"/>
              </a:spcBef>
              <a:spcAft>
                <a:spcPts val="0"/>
              </a:spcAft>
              <a:buSzPts val="1400"/>
              <a:buChar char="❏"/>
            </a:pPr>
            <a:r>
              <a:rPr lang="en"/>
              <a:t>Highway (Samuel C Phillips Pkwy): </a:t>
            </a:r>
            <a:r>
              <a:rPr b="1" lang="en"/>
              <a:t>0.59 km</a:t>
            </a:r>
            <a:endParaRPr b="1"/>
          </a:p>
        </p:txBody>
      </p:sp>
      <p:sp>
        <p:nvSpPr>
          <p:cNvPr id="417" name="Google Shape;417;p63"/>
          <p:cNvSpPr txBox="1"/>
          <p:nvPr/>
        </p:nvSpPr>
        <p:spPr>
          <a:xfrm>
            <a:off x="1394700" y="4281288"/>
            <a:ext cx="6252300" cy="539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Proximity to railways, highways, and cities aids in efficient payload transport and launch operations.</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1" name="Shape 421"/>
        <p:cNvGrpSpPr/>
        <p:nvPr/>
      </p:nvGrpSpPr>
      <p:grpSpPr>
        <a:xfrm>
          <a:off x="0" y="0"/>
          <a:ext cx="0" cy="0"/>
          <a:chOff x="0" y="0"/>
          <a:chExt cx="0" cy="0"/>
        </a:xfrm>
      </p:grpSpPr>
      <p:sp>
        <p:nvSpPr>
          <p:cNvPr id="422" name="Google Shape;422;p64"/>
          <p:cNvSpPr txBox="1"/>
          <p:nvPr/>
        </p:nvSpPr>
        <p:spPr>
          <a:xfrm>
            <a:off x="598477" y="1897310"/>
            <a:ext cx="793727" cy="276999"/>
          </a:xfrm>
          <a:prstGeom prst="rect">
            <a:avLst/>
          </a:prstGeom>
          <a:solidFill>
            <a:srgbClr val="0948C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Section 4</a:t>
            </a:r>
            <a:endParaRPr sz="11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6" name="Shape 426"/>
        <p:cNvGrpSpPr/>
        <p:nvPr/>
      </p:nvGrpSpPr>
      <p:grpSpPr>
        <a:xfrm>
          <a:off x="0" y="0"/>
          <a:ext cx="0" cy="0"/>
          <a:chOff x="0" y="0"/>
          <a:chExt cx="0" cy="0"/>
        </a:xfrm>
      </p:grpSpPr>
      <p:sp>
        <p:nvSpPr>
          <p:cNvPr id="427" name="Google Shape;427;p6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28" name="Google Shape;428;p65"/>
          <p:cNvSpPr txBox="1"/>
          <p:nvPr/>
        </p:nvSpPr>
        <p:spPr>
          <a:xfrm>
            <a:off x="577508" y="403988"/>
            <a:ext cx="7886700" cy="411900"/>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rPr>
              <a:t>Successful Launches by Launch Sites</a:t>
            </a:r>
            <a:endParaRPr sz="1100"/>
          </a:p>
        </p:txBody>
      </p:sp>
      <p:pic>
        <p:nvPicPr>
          <p:cNvPr descr="Successful Launches " id="429" name="Google Shape;429;p65"/>
          <p:cNvPicPr preferRelativeResize="0"/>
          <p:nvPr/>
        </p:nvPicPr>
        <p:blipFill>
          <a:blip r:embed="rId4">
            <a:alphaModFix/>
          </a:blip>
          <a:stretch>
            <a:fillRect/>
          </a:stretch>
        </p:blipFill>
        <p:spPr>
          <a:xfrm>
            <a:off x="577500" y="986700"/>
            <a:ext cx="5372851" cy="3350500"/>
          </a:xfrm>
          <a:prstGeom prst="rect">
            <a:avLst/>
          </a:prstGeom>
          <a:noFill/>
          <a:ln>
            <a:noFill/>
          </a:ln>
          <a:effectLst>
            <a:outerShdw blurRad="71438" rotWithShape="0" algn="bl">
              <a:srgbClr val="000000">
                <a:alpha val="98000"/>
              </a:srgbClr>
            </a:outerShdw>
          </a:effectLst>
        </p:spPr>
      </p:pic>
      <p:sp>
        <p:nvSpPr>
          <p:cNvPr id="430" name="Google Shape;430;p65"/>
          <p:cNvSpPr txBox="1"/>
          <p:nvPr/>
        </p:nvSpPr>
        <p:spPr>
          <a:xfrm>
            <a:off x="5950350" y="986700"/>
            <a:ext cx="2643000" cy="38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Pie Chart</a:t>
            </a:r>
            <a:r>
              <a:rPr lang="en"/>
              <a:t>: Represents the distribution of successful landings across all SpaceX launch sites.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KSC LC-39A has the highest percentage of successful landings, comprising </a:t>
            </a:r>
            <a:r>
              <a:rPr b="1" lang="en"/>
              <a:t>41.7%</a:t>
            </a:r>
            <a:r>
              <a:rPr lang="en"/>
              <a:t>.</a:t>
            </a:r>
            <a:endParaRPr/>
          </a:p>
          <a:p>
            <a:pPr indent="-317500" lvl="0" marL="457200" rtl="0" algn="l">
              <a:spcBef>
                <a:spcPts val="0"/>
              </a:spcBef>
              <a:spcAft>
                <a:spcPts val="0"/>
              </a:spcAft>
              <a:buSzPts val="1400"/>
              <a:buChar char="❏"/>
            </a:pPr>
            <a:r>
              <a:rPr lang="en"/>
              <a:t>CCAFS LC 40 and VAFB SLC-4E also show significant success rates at </a:t>
            </a:r>
            <a:r>
              <a:rPr b="1" lang="en"/>
              <a:t>29.2%</a:t>
            </a:r>
            <a:r>
              <a:rPr lang="en"/>
              <a:t> and 1</a:t>
            </a:r>
            <a:r>
              <a:rPr b="1" lang="en"/>
              <a:t>6.7%</a:t>
            </a:r>
            <a:r>
              <a:rPr lang="en"/>
              <a:t>, respectively.</a:t>
            </a:r>
            <a:endParaRPr/>
          </a:p>
          <a:p>
            <a:pPr indent="-317500" lvl="0" marL="457200" rtl="0" algn="l">
              <a:spcBef>
                <a:spcPts val="0"/>
              </a:spcBef>
              <a:spcAft>
                <a:spcPts val="0"/>
              </a:spcAft>
              <a:buSzPts val="1400"/>
              <a:buChar char="❏"/>
            </a:pPr>
            <a:r>
              <a:rPr lang="en"/>
              <a:t>CCAFS SLC 40 contributes with a </a:t>
            </a:r>
            <a:r>
              <a:rPr b="1" lang="en"/>
              <a:t>12.5%</a:t>
            </a:r>
            <a:r>
              <a:rPr lang="en"/>
              <a:t> success rate.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30"/>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30"/>
          <p:cNvSpPr txBox="1"/>
          <p:nvPr/>
        </p:nvSpPr>
        <p:spPr>
          <a:xfrm>
            <a:off x="621051" y="403988"/>
            <a:ext cx="7897586"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Introduction</a:t>
            </a:r>
            <a:endParaRPr sz="3000">
              <a:solidFill>
                <a:srgbClr val="0B49CB"/>
              </a:solidFill>
              <a:latin typeface="IBM Plex Mono SemiBold"/>
              <a:ea typeface="IBM Plex Mono SemiBold"/>
              <a:cs typeface="IBM Plex Mono SemiBold"/>
              <a:sym typeface="IBM Plex Mono SemiBold"/>
            </a:endParaRPr>
          </a:p>
        </p:txBody>
      </p:sp>
      <p:sp>
        <p:nvSpPr>
          <p:cNvPr id="151" name="Google Shape;151;p30"/>
          <p:cNvSpPr txBox="1"/>
          <p:nvPr/>
        </p:nvSpPr>
        <p:spPr>
          <a:xfrm>
            <a:off x="3578225" y="1107075"/>
            <a:ext cx="4940400" cy="3412200"/>
          </a:xfrm>
          <a:prstGeom prst="rect">
            <a:avLst/>
          </a:prstGeom>
          <a:noFill/>
          <a:ln>
            <a:noFill/>
          </a:ln>
        </p:spPr>
        <p:txBody>
          <a:bodyPr anchorCtr="0" anchor="t" bIns="34275" lIns="68575" spcFirstLastPara="1" rIns="68575" wrap="square" tIns="34275">
            <a:normAutofit/>
          </a:bodyPr>
          <a:lstStyle/>
          <a:p>
            <a:pPr indent="0" lvl="0" marL="0" marR="0" rtl="0" algn="just">
              <a:lnSpc>
                <a:spcPct val="115000"/>
              </a:lnSpc>
              <a:spcBef>
                <a:spcPts val="1100"/>
              </a:spcBef>
              <a:spcAft>
                <a:spcPts val="0"/>
              </a:spcAft>
              <a:buNone/>
            </a:pPr>
            <a:r>
              <a:rPr lang="en" sz="1300"/>
              <a:t>Welcome to the culmination of our IBM Data Science Capstone project—predicting the outcome of SpaceX rocket landings. In a world where space exploration pushes boundaries, our project leverages data science to forecast the success of these missions. </a:t>
            </a:r>
            <a:endParaRPr sz="1300"/>
          </a:p>
          <a:p>
            <a:pPr indent="0" lvl="0" marL="0" marR="0" rtl="0" algn="just">
              <a:lnSpc>
                <a:spcPct val="115000"/>
              </a:lnSpc>
              <a:spcBef>
                <a:spcPts val="1100"/>
              </a:spcBef>
              <a:spcAft>
                <a:spcPts val="0"/>
              </a:spcAft>
              <a:buNone/>
            </a:pPr>
            <a:r>
              <a:rPr lang="en" sz="1300"/>
              <a:t>SpaceX's pursuit of innovation is inspiring, yet every launch carries inherent risks. Through meticulous data collection, feature engineering, and machine learning, we've developed models with an impressive accuracy rate of approximately 83.33%. However, as we'll discuss, our models have a tendency to over-predict successful landings, indicating a need for more data and refinement. </a:t>
            </a:r>
            <a:endParaRPr sz="1300"/>
          </a:p>
          <a:p>
            <a:pPr indent="0" lvl="0" marL="0" marR="0" rtl="0" algn="just">
              <a:lnSpc>
                <a:spcPct val="115000"/>
              </a:lnSpc>
              <a:spcBef>
                <a:spcPts val="1100"/>
              </a:spcBef>
              <a:spcAft>
                <a:spcPts val="0"/>
              </a:spcAft>
              <a:buNone/>
            </a:pPr>
            <a:r>
              <a:rPr i="1" lang="en" sz="1300"/>
              <a:t>Join me as we explore the intersection of data science and space exploration.</a:t>
            </a:r>
            <a:endParaRPr i="1" sz="1300"/>
          </a:p>
        </p:txBody>
      </p:sp>
      <p:pic>
        <p:nvPicPr>
          <p:cNvPr id="152" name="Google Shape;152;p30"/>
          <p:cNvPicPr preferRelativeResize="0"/>
          <p:nvPr/>
        </p:nvPicPr>
        <p:blipFill>
          <a:blip r:embed="rId4">
            <a:alphaModFix/>
          </a:blip>
          <a:stretch>
            <a:fillRect/>
          </a:stretch>
        </p:blipFill>
        <p:spPr>
          <a:xfrm>
            <a:off x="621050" y="2924175"/>
            <a:ext cx="2957175" cy="1595000"/>
          </a:xfrm>
          <a:prstGeom prst="rect">
            <a:avLst/>
          </a:prstGeom>
          <a:noFill/>
          <a:ln>
            <a:noFill/>
          </a:ln>
        </p:spPr>
      </p:pic>
      <p:pic>
        <p:nvPicPr>
          <p:cNvPr id="153" name="Google Shape;153;p30"/>
          <p:cNvPicPr preferRelativeResize="0"/>
          <p:nvPr/>
        </p:nvPicPr>
        <p:blipFill>
          <a:blip r:embed="rId5">
            <a:alphaModFix/>
          </a:blip>
          <a:stretch>
            <a:fillRect/>
          </a:stretch>
        </p:blipFill>
        <p:spPr>
          <a:xfrm>
            <a:off x="621050" y="1107075"/>
            <a:ext cx="2957176" cy="16264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4" name="Shape 434"/>
        <p:cNvGrpSpPr/>
        <p:nvPr/>
      </p:nvGrpSpPr>
      <p:grpSpPr>
        <a:xfrm>
          <a:off x="0" y="0"/>
          <a:ext cx="0" cy="0"/>
          <a:chOff x="0" y="0"/>
          <a:chExt cx="0" cy="0"/>
        </a:xfrm>
      </p:grpSpPr>
      <p:sp>
        <p:nvSpPr>
          <p:cNvPr id="435" name="Google Shape;435;p6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36" name="Google Shape;436;p66"/>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rPr>
              <a:t>H</a:t>
            </a:r>
            <a:r>
              <a:rPr lang="en" sz="3000">
                <a:solidFill>
                  <a:srgbClr val="0B49CB"/>
                </a:solidFill>
                <a:latin typeface="Arial"/>
                <a:ea typeface="Arial"/>
                <a:cs typeface="Arial"/>
                <a:sym typeface="Arial"/>
              </a:rPr>
              <a:t>ighest launch success ratio Launch</a:t>
            </a:r>
            <a:r>
              <a:rPr lang="en" sz="3000">
                <a:solidFill>
                  <a:srgbClr val="0B49CB"/>
                </a:solidFill>
              </a:rPr>
              <a:t> Site</a:t>
            </a:r>
            <a:endParaRPr sz="1100"/>
          </a:p>
        </p:txBody>
      </p:sp>
      <p:pic>
        <p:nvPicPr>
          <p:cNvPr descr="Highest Launch Success Ratio Launch Site: KSC LC-39A" id="437" name="Google Shape;437;p66"/>
          <p:cNvPicPr preferRelativeResize="0"/>
          <p:nvPr/>
        </p:nvPicPr>
        <p:blipFill>
          <a:blip r:embed="rId4">
            <a:alphaModFix/>
          </a:blip>
          <a:stretch>
            <a:fillRect/>
          </a:stretch>
        </p:blipFill>
        <p:spPr>
          <a:xfrm>
            <a:off x="577500" y="968175"/>
            <a:ext cx="5372002" cy="3377924"/>
          </a:xfrm>
          <a:prstGeom prst="rect">
            <a:avLst/>
          </a:prstGeom>
          <a:noFill/>
          <a:ln>
            <a:noFill/>
          </a:ln>
          <a:effectLst>
            <a:outerShdw blurRad="71438" rotWithShape="0" algn="bl" dir="900000" dist="9525">
              <a:srgbClr val="000000"/>
            </a:outerShdw>
          </a:effectLst>
        </p:spPr>
      </p:pic>
      <p:sp>
        <p:nvSpPr>
          <p:cNvPr id="438" name="Google Shape;438;p66"/>
          <p:cNvSpPr txBox="1"/>
          <p:nvPr/>
        </p:nvSpPr>
        <p:spPr>
          <a:xfrm>
            <a:off x="5949500" y="968175"/>
            <a:ext cx="2643900" cy="38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KSC LC-39A</a:t>
            </a:r>
            <a:r>
              <a:rPr lang="en"/>
              <a:t>: This launch site stands out with the highest success rate, marked in Blue, featuring </a:t>
            </a:r>
            <a:r>
              <a:rPr b="1" lang="en"/>
              <a:t>10</a:t>
            </a:r>
            <a:r>
              <a:rPr lang="en"/>
              <a:t> </a:t>
            </a:r>
            <a:r>
              <a:rPr i="1" lang="en"/>
              <a:t>successful </a:t>
            </a:r>
            <a:r>
              <a:rPr lang="en"/>
              <a:t>landings and </a:t>
            </a:r>
            <a:r>
              <a:rPr b="1" lang="en"/>
              <a:t>3 </a:t>
            </a:r>
            <a:r>
              <a:rPr i="1" lang="en"/>
              <a:t>failed </a:t>
            </a:r>
            <a:r>
              <a:rPr lang="en"/>
              <a:t>landings.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KSC LC-39A demonstrates a strong track record, making it a strategic choice for future missions.</a:t>
            </a:r>
            <a:endParaRPr/>
          </a:p>
          <a:p>
            <a:pPr indent="-317500" lvl="0" marL="457200" rtl="0" algn="l">
              <a:spcBef>
                <a:spcPts val="0"/>
              </a:spcBef>
              <a:spcAft>
                <a:spcPts val="0"/>
              </a:spcAft>
              <a:buClr>
                <a:schemeClr val="dk1"/>
              </a:buClr>
              <a:buSzPts val="1400"/>
              <a:buChar char="❏"/>
            </a:pPr>
            <a:r>
              <a:rPr lang="en">
                <a:solidFill>
                  <a:schemeClr val="dk1"/>
                </a:solidFill>
              </a:rPr>
              <a:t>This distribution provides a clear overview, highlighting KSC LC-39A as a top-performing site.</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2" name="Shape 442"/>
        <p:cNvGrpSpPr/>
        <p:nvPr/>
      </p:nvGrpSpPr>
      <p:grpSpPr>
        <a:xfrm>
          <a:off x="0" y="0"/>
          <a:ext cx="0" cy="0"/>
          <a:chOff x="0" y="0"/>
          <a:chExt cx="0" cy="0"/>
        </a:xfrm>
      </p:grpSpPr>
      <p:sp>
        <p:nvSpPr>
          <p:cNvPr id="443" name="Google Shape;443;p67"/>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44" name="Google Shape;444;p67"/>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775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rPr>
              <a:t>Payload Mass vs. Success vs. Booster  Version Category</a:t>
            </a:r>
            <a:endParaRPr sz="1100"/>
          </a:p>
        </p:txBody>
      </p:sp>
      <p:pic>
        <p:nvPicPr>
          <p:cNvPr id="445" name="Google Shape;445;p67"/>
          <p:cNvPicPr preferRelativeResize="0"/>
          <p:nvPr/>
        </p:nvPicPr>
        <p:blipFill>
          <a:blip r:embed="rId4">
            <a:alphaModFix/>
          </a:blip>
          <a:stretch>
            <a:fillRect/>
          </a:stretch>
        </p:blipFill>
        <p:spPr>
          <a:xfrm>
            <a:off x="577500" y="968175"/>
            <a:ext cx="5371474" cy="3360099"/>
          </a:xfrm>
          <a:prstGeom prst="rect">
            <a:avLst/>
          </a:prstGeom>
          <a:noFill/>
          <a:ln>
            <a:noFill/>
          </a:ln>
          <a:effectLst>
            <a:outerShdw blurRad="71438" rotWithShape="0" algn="bl" dir="900000" dist="19050">
              <a:srgbClr val="000000"/>
            </a:outerShdw>
          </a:effectLst>
        </p:spPr>
      </p:pic>
      <p:sp>
        <p:nvSpPr>
          <p:cNvPr id="446" name="Google Shape;446;p67"/>
          <p:cNvSpPr txBox="1"/>
          <p:nvPr/>
        </p:nvSpPr>
        <p:spPr>
          <a:xfrm>
            <a:off x="5948975" y="968175"/>
            <a:ext cx="2644500" cy="3852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Payload Range Selector: Allows users to select the payload mass range(0 kg to 10,000 kg).</a:t>
            </a:r>
            <a:endParaRPr/>
          </a:p>
          <a:p>
            <a:pPr indent="-317500" lvl="0" marL="457200" rtl="0" algn="l">
              <a:spcBef>
                <a:spcPts val="0"/>
              </a:spcBef>
              <a:spcAft>
                <a:spcPts val="0"/>
              </a:spcAft>
              <a:buSzPts val="1400"/>
              <a:buChar char="❏"/>
            </a:pPr>
            <a:r>
              <a:rPr lang="en"/>
              <a:t>Class Indicator: Classifies successful landings as "1" and failures as "0."</a:t>
            </a:r>
            <a:endParaRPr/>
          </a:p>
          <a:p>
            <a:pPr indent="-317500" lvl="0" marL="457200" rtl="0" algn="l">
              <a:spcBef>
                <a:spcPts val="0"/>
              </a:spcBef>
              <a:spcAft>
                <a:spcPts val="0"/>
              </a:spcAft>
              <a:buSzPts val="1400"/>
              <a:buChar char="❏"/>
            </a:pPr>
            <a:r>
              <a:rPr lang="en"/>
              <a:t>Scatter Plot: Displays the payload mass on the x-axis, success/failure on the y-axis, booster version category in color, and the number of launches represented by point size.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0" name="Shape 450"/>
        <p:cNvGrpSpPr/>
        <p:nvPr/>
      </p:nvGrpSpPr>
      <p:grpSpPr>
        <a:xfrm>
          <a:off x="0" y="0"/>
          <a:ext cx="0" cy="0"/>
          <a:chOff x="0" y="0"/>
          <a:chExt cx="0" cy="0"/>
        </a:xfrm>
      </p:grpSpPr>
      <p:sp>
        <p:nvSpPr>
          <p:cNvPr id="451" name="Google Shape;451;p68"/>
          <p:cNvSpPr txBox="1"/>
          <p:nvPr/>
        </p:nvSpPr>
        <p:spPr>
          <a:xfrm>
            <a:off x="598477" y="1897310"/>
            <a:ext cx="793727" cy="276999"/>
          </a:xfrm>
          <a:prstGeom prst="rect">
            <a:avLst/>
          </a:prstGeom>
          <a:solidFill>
            <a:srgbClr val="0948C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Section 5</a:t>
            </a:r>
            <a:endParaRPr sz="11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5" name="Shape 455"/>
        <p:cNvGrpSpPr/>
        <p:nvPr/>
      </p:nvGrpSpPr>
      <p:grpSpPr>
        <a:xfrm>
          <a:off x="0" y="0"/>
          <a:ext cx="0" cy="0"/>
          <a:chOff x="0" y="0"/>
          <a:chExt cx="0" cy="0"/>
        </a:xfrm>
      </p:grpSpPr>
      <p:sp>
        <p:nvSpPr>
          <p:cNvPr id="456" name="Google Shape;456;p69"/>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57" name="Google Shape;457;p69"/>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Classification Accuracy</a:t>
            </a:r>
            <a:endParaRPr sz="3000">
              <a:solidFill>
                <a:srgbClr val="0B49CB"/>
              </a:solidFill>
              <a:latin typeface="IBM Plex Mono SemiBold"/>
              <a:ea typeface="IBM Plex Mono SemiBold"/>
              <a:cs typeface="IBM Plex Mono SemiBold"/>
              <a:sym typeface="IBM Plex Mono SemiBold"/>
            </a:endParaRPr>
          </a:p>
        </p:txBody>
      </p:sp>
      <p:pic>
        <p:nvPicPr>
          <p:cNvPr id="458" name="Google Shape;458;p69"/>
          <p:cNvPicPr preferRelativeResize="0"/>
          <p:nvPr/>
        </p:nvPicPr>
        <p:blipFill>
          <a:blip r:embed="rId4">
            <a:alphaModFix/>
          </a:blip>
          <a:stretch>
            <a:fillRect/>
          </a:stretch>
        </p:blipFill>
        <p:spPr>
          <a:xfrm>
            <a:off x="577500" y="968175"/>
            <a:ext cx="4609250" cy="3852225"/>
          </a:xfrm>
          <a:prstGeom prst="rect">
            <a:avLst/>
          </a:prstGeom>
          <a:noFill/>
          <a:ln>
            <a:noFill/>
          </a:ln>
        </p:spPr>
      </p:pic>
      <p:sp>
        <p:nvSpPr>
          <p:cNvPr id="459" name="Google Shape;459;p69"/>
          <p:cNvSpPr txBox="1"/>
          <p:nvPr/>
        </p:nvSpPr>
        <p:spPr>
          <a:xfrm>
            <a:off x="5186750" y="968175"/>
            <a:ext cx="3406800" cy="3852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Model Comparison: All machine learning models produced virtually identical accuracy on the test set, achieving </a:t>
            </a:r>
            <a:r>
              <a:rPr b="1" lang="en"/>
              <a:t>83.33%</a:t>
            </a:r>
            <a:r>
              <a:rPr lang="en"/>
              <a:t> accuracy.</a:t>
            </a:r>
            <a:endParaRPr/>
          </a:p>
          <a:p>
            <a:pPr indent="-317500" lvl="0" marL="457200" rtl="0" algn="l">
              <a:spcBef>
                <a:spcPts val="0"/>
              </a:spcBef>
              <a:spcAft>
                <a:spcPts val="0"/>
              </a:spcAft>
              <a:buSzPts val="1400"/>
              <a:buChar char="❏"/>
            </a:pPr>
            <a:r>
              <a:rPr lang="en"/>
              <a:t>While the current results are promising, expanding the dataset can help provide more robust and reliable insights into model performance.</a:t>
            </a:r>
            <a:endParaRPr/>
          </a:p>
          <a:p>
            <a:pPr indent="-317500" lvl="0" marL="457200" rtl="0" algn="l">
              <a:spcBef>
                <a:spcPts val="0"/>
              </a:spcBef>
              <a:spcAft>
                <a:spcPts val="0"/>
              </a:spcAft>
              <a:buSzPts val="1400"/>
              <a:buChar char="❏"/>
            </a:pPr>
            <a:r>
              <a:rPr lang="en"/>
              <a:t>This slide emphasizes the accuracy achieved in the current dataset while acknowledging the potential impact of small test sizes on variability and the need for additional data for more confident model assessments.</a:t>
            </a:r>
            <a:endParaRPr/>
          </a:p>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3" name="Shape 463"/>
        <p:cNvGrpSpPr/>
        <p:nvPr/>
      </p:nvGrpSpPr>
      <p:grpSpPr>
        <a:xfrm>
          <a:off x="0" y="0"/>
          <a:ext cx="0" cy="0"/>
          <a:chOff x="0" y="0"/>
          <a:chExt cx="0" cy="0"/>
        </a:xfrm>
      </p:grpSpPr>
      <p:sp>
        <p:nvSpPr>
          <p:cNvPr id="464" name="Google Shape;464;p70"/>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65" name="Google Shape;465;p70"/>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Confusion Matrix</a:t>
            </a:r>
            <a:endParaRPr sz="3000">
              <a:solidFill>
                <a:srgbClr val="0B49CB"/>
              </a:solidFill>
              <a:latin typeface="IBM Plex Mono SemiBold"/>
              <a:ea typeface="IBM Plex Mono SemiBold"/>
              <a:cs typeface="IBM Plex Mono SemiBold"/>
              <a:sym typeface="IBM Plex Mono SemiBold"/>
            </a:endParaRPr>
          </a:p>
        </p:txBody>
      </p:sp>
      <p:pic>
        <p:nvPicPr>
          <p:cNvPr id="466" name="Google Shape;466;p70"/>
          <p:cNvPicPr preferRelativeResize="0"/>
          <p:nvPr/>
        </p:nvPicPr>
        <p:blipFill>
          <a:blip r:embed="rId4">
            <a:alphaModFix/>
          </a:blip>
          <a:stretch>
            <a:fillRect/>
          </a:stretch>
        </p:blipFill>
        <p:spPr>
          <a:xfrm>
            <a:off x="577500" y="977075"/>
            <a:ext cx="4686051" cy="3843300"/>
          </a:xfrm>
          <a:prstGeom prst="rect">
            <a:avLst/>
          </a:prstGeom>
          <a:noFill/>
          <a:ln>
            <a:noFill/>
          </a:ln>
        </p:spPr>
      </p:pic>
      <p:sp>
        <p:nvSpPr>
          <p:cNvPr id="467" name="Google Shape;467;p70"/>
          <p:cNvSpPr txBox="1"/>
          <p:nvPr/>
        </p:nvSpPr>
        <p:spPr>
          <a:xfrm>
            <a:off x="5263550" y="977075"/>
            <a:ext cx="3330000" cy="3843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True Positives</a:t>
            </a:r>
            <a:r>
              <a:rPr lang="en"/>
              <a:t> (TP): There are 3 cases where the model correctly predicted positive outcomes.</a:t>
            </a:r>
            <a:endParaRPr/>
          </a:p>
          <a:p>
            <a:pPr indent="-317500" lvl="0" marL="457200" rtl="0" algn="l">
              <a:spcBef>
                <a:spcPts val="0"/>
              </a:spcBef>
              <a:spcAft>
                <a:spcPts val="0"/>
              </a:spcAft>
              <a:buSzPts val="1400"/>
              <a:buChar char="❏"/>
            </a:pPr>
            <a:r>
              <a:rPr b="1" lang="en"/>
              <a:t>True Negatives</a:t>
            </a:r>
            <a:r>
              <a:rPr lang="en"/>
              <a:t> (TN): There are 12 cases where the model correctly predicted negative outcomes.</a:t>
            </a:r>
            <a:endParaRPr/>
          </a:p>
          <a:p>
            <a:pPr indent="-317500" lvl="0" marL="457200" rtl="0" algn="l">
              <a:spcBef>
                <a:spcPts val="0"/>
              </a:spcBef>
              <a:spcAft>
                <a:spcPts val="0"/>
              </a:spcAft>
              <a:buSzPts val="1400"/>
              <a:buChar char="❏"/>
            </a:pPr>
            <a:r>
              <a:rPr b="1" lang="en"/>
              <a:t>False Positives</a:t>
            </a:r>
            <a:r>
              <a:rPr lang="en"/>
              <a:t> (FP): There are 3 cases where the model incorrectly predicted positive outcomes when the actual outcome was negative.</a:t>
            </a:r>
            <a:endParaRPr/>
          </a:p>
          <a:p>
            <a:pPr indent="-317500" lvl="0" marL="457200" rtl="0" algn="l">
              <a:spcBef>
                <a:spcPts val="0"/>
              </a:spcBef>
              <a:spcAft>
                <a:spcPts val="0"/>
              </a:spcAft>
              <a:buSzPts val="1400"/>
              <a:buChar char="❏"/>
            </a:pPr>
            <a:r>
              <a:rPr b="1" lang="en"/>
              <a:t>False Negatives</a:t>
            </a:r>
            <a:r>
              <a:rPr lang="en"/>
              <a:t> (FN): There are no cases where the model incorrectly predicted negative outcomes when the actual outcome was positive.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1" name="Shape 471"/>
        <p:cNvGrpSpPr/>
        <p:nvPr/>
      </p:nvGrpSpPr>
      <p:grpSpPr>
        <a:xfrm>
          <a:off x="0" y="0"/>
          <a:ext cx="0" cy="0"/>
          <a:chOff x="0" y="0"/>
          <a:chExt cx="0" cy="0"/>
        </a:xfrm>
      </p:grpSpPr>
      <p:sp>
        <p:nvSpPr>
          <p:cNvPr id="472" name="Google Shape;472;p71"/>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73" name="Google Shape;473;p71"/>
          <p:cNvSpPr txBox="1"/>
          <p:nvPr>
            <p:ph idx="1" type="body"/>
          </p:nvPr>
        </p:nvSpPr>
        <p:spPr>
          <a:xfrm>
            <a:off x="577500" y="976675"/>
            <a:ext cx="8002500" cy="3843600"/>
          </a:xfrm>
          <a:prstGeom prst="rect">
            <a:avLst/>
          </a:prstGeom>
          <a:noFill/>
          <a:ln>
            <a:noFill/>
          </a:ln>
        </p:spPr>
        <p:txBody>
          <a:bodyPr anchorCtr="0" anchor="t" bIns="34275" lIns="68575" spcFirstLastPara="1" rIns="68575" wrap="square" tIns="34275">
            <a:noAutofit/>
          </a:bodyPr>
          <a:lstStyle/>
          <a:p>
            <a:pPr indent="-317500" lvl="0" marL="457200" rtl="0" algn="l">
              <a:spcBef>
                <a:spcPts val="0"/>
              </a:spcBef>
              <a:spcAft>
                <a:spcPts val="0"/>
              </a:spcAft>
              <a:buSzPts val="1400"/>
              <a:buAutoNum type="arabicPeriod"/>
            </a:pPr>
            <a:r>
              <a:rPr b="1" lang="en"/>
              <a:t>Data Collection and Wrangling</a:t>
            </a:r>
            <a:r>
              <a:rPr lang="en"/>
              <a:t>: The project began with data collection from public sources, including SpaceX APIs and Wikipedia. Data wrangling involved cleaning, transforming, and preparing the dataset for analysis.</a:t>
            </a:r>
            <a:endParaRPr/>
          </a:p>
          <a:p>
            <a:pPr indent="-317500" lvl="0" marL="457200" rtl="0" algn="l">
              <a:spcBef>
                <a:spcPts val="0"/>
              </a:spcBef>
              <a:spcAft>
                <a:spcPts val="0"/>
              </a:spcAft>
              <a:buSzPts val="1400"/>
              <a:buAutoNum type="arabicPeriod"/>
            </a:pPr>
            <a:r>
              <a:rPr b="1" lang="en"/>
              <a:t>Exploratory Data Analysis (EDA)</a:t>
            </a:r>
            <a:r>
              <a:rPr lang="en"/>
              <a:t>: EDA revealed trends in launch success over time, payload mass correlations with orbit types, and the significance of launch site locations.</a:t>
            </a:r>
            <a:endParaRPr/>
          </a:p>
          <a:p>
            <a:pPr indent="-317500" lvl="0" marL="457200" rtl="0" algn="l">
              <a:spcBef>
                <a:spcPts val="0"/>
              </a:spcBef>
              <a:spcAft>
                <a:spcPts val="0"/>
              </a:spcAft>
              <a:buSzPts val="1400"/>
              <a:buAutoNum type="arabicPeriod"/>
            </a:pPr>
            <a:r>
              <a:rPr b="1" lang="en"/>
              <a:t>Visualization and Interactive Tools</a:t>
            </a:r>
            <a:r>
              <a:rPr lang="en"/>
              <a:t>: The project incorporated Folium maps, Plotly Dashboards, and charts to visually represent the data, enhancing our understanding of launch site locations and success factors.</a:t>
            </a:r>
            <a:endParaRPr/>
          </a:p>
          <a:p>
            <a:pPr indent="-317500" lvl="0" marL="457200" rtl="0" algn="l">
              <a:spcBef>
                <a:spcPts val="0"/>
              </a:spcBef>
              <a:spcAft>
                <a:spcPts val="0"/>
              </a:spcAft>
              <a:buSzPts val="1400"/>
              <a:buAutoNum type="arabicPeriod"/>
            </a:pPr>
            <a:r>
              <a:rPr b="1" lang="en"/>
              <a:t>Predictive Analysis</a:t>
            </a:r>
            <a:r>
              <a:rPr lang="en"/>
              <a:t>: Four machine learning models were developed, showing consistent accuracy of 83.33% on a small test set. However, the small dataset size suggests the need for more data to determine the best model.</a:t>
            </a:r>
            <a:endParaRPr/>
          </a:p>
          <a:p>
            <a:pPr indent="-317500" lvl="0" marL="457200" rtl="0" algn="l">
              <a:spcBef>
                <a:spcPts val="0"/>
              </a:spcBef>
              <a:spcAft>
                <a:spcPts val="0"/>
              </a:spcAft>
              <a:buSzPts val="1400"/>
              <a:buAutoNum type="arabicPeriod"/>
            </a:pPr>
            <a:r>
              <a:rPr b="1" lang="en"/>
              <a:t>Strategic Insights</a:t>
            </a:r>
            <a:r>
              <a:rPr lang="en"/>
              <a:t>: The analysis highlighted the importance of coastal launch sites, proximity to transportation infrastructure, and the reliability of KSC LC-39A.</a:t>
            </a:r>
            <a:endParaRPr/>
          </a:p>
          <a:p>
            <a:pPr indent="-317500" lvl="0" marL="457200" rtl="0" algn="l">
              <a:spcBef>
                <a:spcPts val="0"/>
              </a:spcBef>
              <a:spcAft>
                <a:spcPts val="0"/>
              </a:spcAft>
              <a:buSzPts val="1400"/>
              <a:buAutoNum type="arabicPeriod"/>
            </a:pPr>
            <a:r>
              <a:rPr b="1" lang="en"/>
              <a:t>Future Directions</a:t>
            </a:r>
            <a:r>
              <a:rPr lang="en"/>
              <a:t>: To improve model determination and accuracy, future work should focus on gathering additional data and exploring advanced machine learning techniques.</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This project provides valuable insights into SpaceX's launch operations, laying the foundation for data-driven decisions and strategic planning in space exploration.</a:t>
            </a:r>
            <a:endParaRPr/>
          </a:p>
        </p:txBody>
      </p:sp>
      <p:sp>
        <p:nvSpPr>
          <p:cNvPr id="474" name="Google Shape;474;p71"/>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Conclusions</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9" name="Shape 479"/>
        <p:cNvGrpSpPr/>
        <p:nvPr/>
      </p:nvGrpSpPr>
      <p:grpSpPr>
        <a:xfrm>
          <a:off x="0" y="0"/>
          <a:ext cx="0" cy="0"/>
          <a:chOff x="0" y="0"/>
          <a:chExt cx="0" cy="0"/>
        </a:xfrm>
      </p:grpSpPr>
      <p:sp>
        <p:nvSpPr>
          <p:cNvPr id="480" name="Google Shape;480;p7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81" name="Google Shape;481;p72"/>
          <p:cNvSpPr txBox="1"/>
          <p:nvPr>
            <p:ph idx="1" type="body"/>
          </p:nvPr>
        </p:nvSpPr>
        <p:spPr>
          <a:xfrm>
            <a:off x="628658" y="940041"/>
            <a:ext cx="7886700" cy="3263400"/>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None/>
            </a:pPr>
            <a:r>
              <a:t/>
            </a:r>
            <a:endParaRPr sz="1700">
              <a:solidFill>
                <a:srgbClr val="292929"/>
              </a:solidFill>
            </a:endParaRPr>
          </a:p>
          <a:p>
            <a:pPr indent="0" lvl="0" marL="0" marR="0" rtl="0" algn="l">
              <a:lnSpc>
                <a:spcPct val="100000"/>
              </a:lnSpc>
              <a:spcBef>
                <a:spcPts val="0"/>
              </a:spcBef>
              <a:spcAft>
                <a:spcPts val="0"/>
              </a:spcAft>
              <a:buNone/>
            </a:pPr>
            <a:r>
              <a:rPr lang="en" sz="1700">
                <a:solidFill>
                  <a:srgbClr val="292929"/>
                </a:solidFill>
              </a:rPr>
              <a:t>GITHUB REPOSITORY LINK: </a:t>
            </a:r>
            <a:endParaRPr sz="1700">
              <a:solidFill>
                <a:srgbClr val="292929"/>
              </a:solidFill>
            </a:endParaRPr>
          </a:p>
          <a:p>
            <a:pPr indent="457200" lvl="0" marL="0" marR="0" rtl="0" algn="l">
              <a:lnSpc>
                <a:spcPct val="100000"/>
              </a:lnSpc>
              <a:spcBef>
                <a:spcPts val="0"/>
              </a:spcBef>
              <a:spcAft>
                <a:spcPts val="0"/>
              </a:spcAft>
              <a:buNone/>
            </a:pPr>
            <a:r>
              <a:rPr b="1" lang="en" sz="1700" u="sng">
                <a:solidFill>
                  <a:schemeClr val="hlink"/>
                </a:solidFill>
                <a:hlinkClick r:id="rId4"/>
              </a:rPr>
              <a:t>https://github.com/ganeshs14/AppliedDSCapstone/tree/main</a:t>
            </a:r>
            <a:endParaRPr b="1" sz="1700">
              <a:solidFill>
                <a:srgbClr val="292929"/>
              </a:solidFill>
            </a:endParaRPr>
          </a:p>
          <a:p>
            <a:pPr indent="0" lvl="0" marL="0" marR="0" rtl="0" algn="l">
              <a:lnSpc>
                <a:spcPct val="100000"/>
              </a:lnSpc>
              <a:spcBef>
                <a:spcPts val="0"/>
              </a:spcBef>
              <a:spcAft>
                <a:spcPts val="0"/>
              </a:spcAft>
              <a:buNone/>
            </a:pPr>
            <a:r>
              <a:t/>
            </a:r>
            <a:endParaRPr sz="1700">
              <a:solidFill>
                <a:srgbClr val="292929"/>
              </a:solidFill>
            </a:endParaRPr>
          </a:p>
          <a:p>
            <a:pPr indent="0" lvl="0" marL="0" rtl="0" algn="l">
              <a:spcBef>
                <a:spcPts val="0"/>
              </a:spcBef>
              <a:spcAft>
                <a:spcPts val="0"/>
              </a:spcAft>
              <a:buClr>
                <a:schemeClr val="dk1"/>
              </a:buClr>
              <a:buFont typeface="Arial"/>
              <a:buNone/>
            </a:pPr>
            <a:r>
              <a:rPr lang="en" sz="1500" u="sng">
                <a:solidFill>
                  <a:schemeClr val="hlink"/>
                </a:solidFill>
                <a:hlinkClick r:id="rId5"/>
              </a:rPr>
              <a:t>Thanks to all Instructors</a:t>
            </a:r>
            <a:r>
              <a:rPr lang="en"/>
              <a:t>:</a:t>
            </a:r>
            <a:endParaRPr/>
          </a:p>
          <a:p>
            <a:pPr indent="0" lvl="0" marL="0" rtl="0" algn="l">
              <a:spcBef>
                <a:spcPts val="0"/>
              </a:spcBef>
              <a:spcAft>
                <a:spcPts val="0"/>
              </a:spcAft>
              <a:buNone/>
            </a:pPr>
            <a:r>
              <a:rPr lang="en"/>
              <a:t>Dr. Pooja, Romeo Kienzler, Joseph Santarcangelo, Polong Lin, Alex Aklson, Rav Ahuja, Saishruthi Swaminathan, Saeed Aghabozorgi, Hima Vasudevan, Azim Hirjani, Aije Egwaikhide, Yan Luo, Levitan Svetlana.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Special Thanks to </a:t>
            </a:r>
            <a:r>
              <a:rPr b="1" lang="en" u="sng">
                <a:solidFill>
                  <a:schemeClr val="hlink"/>
                </a:solidFill>
                <a:hlinkClick r:id="rId6"/>
              </a:rPr>
              <a:t>Coursera</a:t>
            </a:r>
            <a:r>
              <a:rPr b="1" lang="en"/>
              <a:t> </a:t>
            </a:r>
            <a:r>
              <a:rPr lang="en"/>
              <a:t>and </a:t>
            </a:r>
            <a:r>
              <a:rPr b="1" lang="en" u="sng">
                <a:solidFill>
                  <a:schemeClr val="hlink"/>
                </a:solidFill>
                <a:hlinkClick r:id="rId7"/>
              </a:rPr>
              <a:t>IBM</a:t>
            </a:r>
            <a:r>
              <a:rPr b="1" lang="en"/>
              <a:t> </a:t>
            </a:r>
            <a:endParaRPr b="1"/>
          </a:p>
        </p:txBody>
      </p:sp>
      <p:sp>
        <p:nvSpPr>
          <p:cNvPr id="482" name="Google Shape;482;p72"/>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Appendix</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6" name="Shape 486"/>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31"/>
          <p:cNvSpPr txBox="1"/>
          <p:nvPr>
            <p:ph idx="12" type="sldNum"/>
          </p:nvPr>
        </p:nvSpPr>
        <p:spPr>
          <a:xfrm>
            <a:off x="7086600" y="4767263"/>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59" name="Google Shape;159;p31"/>
          <p:cNvSpPr txBox="1"/>
          <p:nvPr/>
        </p:nvSpPr>
        <p:spPr>
          <a:xfrm>
            <a:off x="573985" y="2109581"/>
            <a:ext cx="793727" cy="276999"/>
          </a:xfrm>
          <a:prstGeom prst="rect">
            <a:avLst/>
          </a:prstGeom>
          <a:solidFill>
            <a:srgbClr val="0948C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Section 1</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3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66" name="Google Shape;166;p32"/>
          <p:cNvSpPr txBox="1"/>
          <p:nvPr/>
        </p:nvSpPr>
        <p:spPr>
          <a:xfrm>
            <a:off x="577500" y="1004625"/>
            <a:ext cx="7886700" cy="3909000"/>
          </a:xfrm>
          <a:prstGeom prst="rect">
            <a:avLst/>
          </a:prstGeom>
          <a:noFill/>
          <a:ln>
            <a:noFill/>
          </a:ln>
        </p:spPr>
        <p:txBody>
          <a:bodyPr anchorCtr="0" anchor="t" bIns="34275" lIns="68575" spcFirstLastPara="1" rIns="68575" wrap="square" tIns="34275">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 sz="6600">
                <a:solidFill>
                  <a:srgbClr val="0B49CB"/>
                </a:solidFill>
                <a:latin typeface="Arial"/>
                <a:ea typeface="Arial"/>
                <a:cs typeface="Arial"/>
                <a:sym typeface="Arial"/>
              </a:rPr>
              <a:t>Executive Summary</a:t>
            </a:r>
            <a:endParaRPr sz="1100"/>
          </a:p>
          <a:p>
            <a:pPr indent="-180975" lvl="0" marL="177800" marR="0" rtl="0" algn="l">
              <a:lnSpc>
                <a:spcPct val="120000"/>
              </a:lnSpc>
              <a:spcBef>
                <a:spcPts val="1100"/>
              </a:spcBef>
              <a:spcAft>
                <a:spcPts val="0"/>
              </a:spcAft>
              <a:buClr>
                <a:srgbClr val="292929"/>
              </a:buClr>
              <a:buSzPct val="100000"/>
              <a:buFont typeface="Arial"/>
              <a:buChar char="•"/>
            </a:pPr>
            <a:r>
              <a:rPr lang="en" sz="6600">
                <a:solidFill>
                  <a:srgbClr val="292929"/>
                </a:solidFill>
                <a:latin typeface="Arial"/>
                <a:ea typeface="Arial"/>
                <a:cs typeface="Arial"/>
                <a:sym typeface="Arial"/>
              </a:rPr>
              <a:t>Data collection methodology:</a:t>
            </a:r>
            <a:endParaRPr sz="1100"/>
          </a:p>
          <a:p>
            <a:pPr indent="-179387" lvl="1" marL="520700" marR="0" rtl="0" algn="l">
              <a:lnSpc>
                <a:spcPct val="120000"/>
              </a:lnSpc>
              <a:spcBef>
                <a:spcPts val="1100"/>
              </a:spcBef>
              <a:spcAft>
                <a:spcPts val="0"/>
              </a:spcAft>
              <a:buClr>
                <a:srgbClr val="757070"/>
              </a:buClr>
              <a:buSzPct val="100000"/>
              <a:buChar char="•"/>
            </a:pPr>
            <a:r>
              <a:rPr lang="en" sz="5700">
                <a:solidFill>
                  <a:srgbClr val="757070"/>
                </a:solidFill>
              </a:rPr>
              <a:t>Combined data from SpaceX public API and SpaceX Wikipedia page</a:t>
            </a:r>
            <a:endParaRPr sz="5700">
              <a:solidFill>
                <a:srgbClr val="757070"/>
              </a:solidFill>
            </a:endParaRPr>
          </a:p>
          <a:p>
            <a:pPr indent="-180975" lvl="0" marL="177800" marR="0" rtl="0" algn="l">
              <a:lnSpc>
                <a:spcPct val="120000"/>
              </a:lnSpc>
              <a:spcBef>
                <a:spcPts val="1100"/>
              </a:spcBef>
              <a:spcAft>
                <a:spcPts val="0"/>
              </a:spcAft>
              <a:buClr>
                <a:srgbClr val="292929"/>
              </a:buClr>
              <a:buSzPct val="100000"/>
              <a:buFont typeface="Arial"/>
              <a:buChar char="•"/>
            </a:pPr>
            <a:r>
              <a:rPr lang="en" sz="6600">
                <a:solidFill>
                  <a:srgbClr val="292929"/>
                </a:solidFill>
                <a:latin typeface="Arial"/>
                <a:ea typeface="Arial"/>
                <a:cs typeface="Arial"/>
                <a:sym typeface="Arial"/>
              </a:rPr>
              <a:t>Perform data wrangling</a:t>
            </a:r>
            <a:endParaRPr sz="1100"/>
          </a:p>
          <a:p>
            <a:pPr indent="-179387" lvl="1" marL="520700" marR="0" rtl="0" algn="l">
              <a:lnSpc>
                <a:spcPct val="120000"/>
              </a:lnSpc>
              <a:spcBef>
                <a:spcPts val="1100"/>
              </a:spcBef>
              <a:spcAft>
                <a:spcPts val="0"/>
              </a:spcAft>
              <a:buClr>
                <a:srgbClr val="757070"/>
              </a:buClr>
              <a:buSzPct val="100000"/>
              <a:buFont typeface="Arial"/>
              <a:buChar char="•"/>
            </a:pPr>
            <a:r>
              <a:rPr lang="en" sz="5700">
                <a:solidFill>
                  <a:srgbClr val="757070"/>
                </a:solidFill>
              </a:rPr>
              <a:t>This data wrangling methodology ensured that the dataset was prepared systematically and efficiently for the predictive modeling phase of the project.</a:t>
            </a:r>
            <a:endParaRPr sz="1100"/>
          </a:p>
          <a:p>
            <a:pPr indent="-180975" lvl="0" marL="177800" marR="0" rtl="0" algn="l">
              <a:lnSpc>
                <a:spcPct val="120000"/>
              </a:lnSpc>
              <a:spcBef>
                <a:spcPts val="1100"/>
              </a:spcBef>
              <a:spcAft>
                <a:spcPts val="0"/>
              </a:spcAft>
              <a:buClr>
                <a:srgbClr val="292929"/>
              </a:buClr>
              <a:buSzPct val="100000"/>
              <a:buFont typeface="Arial"/>
              <a:buChar char="•"/>
            </a:pPr>
            <a:r>
              <a:rPr lang="en" sz="6600">
                <a:solidFill>
                  <a:srgbClr val="292929"/>
                </a:solidFill>
                <a:latin typeface="Arial"/>
                <a:ea typeface="Arial"/>
                <a:cs typeface="Arial"/>
                <a:sym typeface="Arial"/>
              </a:rPr>
              <a:t>Perform exploratory data analysis (EDA) using visualization and SQL</a:t>
            </a:r>
            <a:endParaRPr sz="1100"/>
          </a:p>
          <a:p>
            <a:pPr indent="-180975" lvl="0" marL="177800" marR="0" rtl="0" algn="l">
              <a:lnSpc>
                <a:spcPct val="120000"/>
              </a:lnSpc>
              <a:spcBef>
                <a:spcPts val="1100"/>
              </a:spcBef>
              <a:spcAft>
                <a:spcPts val="0"/>
              </a:spcAft>
              <a:buClr>
                <a:srgbClr val="292929"/>
              </a:buClr>
              <a:buSzPct val="100000"/>
              <a:buFont typeface="Arial"/>
              <a:buChar char="•"/>
            </a:pPr>
            <a:r>
              <a:rPr lang="en" sz="6600">
                <a:solidFill>
                  <a:srgbClr val="292929"/>
                </a:solidFill>
                <a:latin typeface="Arial"/>
                <a:ea typeface="Arial"/>
                <a:cs typeface="Arial"/>
                <a:sym typeface="Arial"/>
              </a:rPr>
              <a:t>Perform interactive visual analytics using Folium and Plotly Dash</a:t>
            </a:r>
            <a:endParaRPr sz="1100"/>
          </a:p>
          <a:p>
            <a:pPr indent="-180975" lvl="0" marL="177800" marR="0" rtl="0" algn="l">
              <a:lnSpc>
                <a:spcPct val="120000"/>
              </a:lnSpc>
              <a:spcBef>
                <a:spcPts val="1100"/>
              </a:spcBef>
              <a:spcAft>
                <a:spcPts val="0"/>
              </a:spcAft>
              <a:buClr>
                <a:srgbClr val="292929"/>
              </a:buClr>
              <a:buSzPct val="100000"/>
              <a:buFont typeface="Arial"/>
              <a:buChar char="•"/>
            </a:pPr>
            <a:r>
              <a:rPr lang="en" sz="6600">
                <a:solidFill>
                  <a:srgbClr val="292929"/>
                </a:solidFill>
                <a:latin typeface="Arial"/>
                <a:ea typeface="Arial"/>
                <a:cs typeface="Arial"/>
                <a:sym typeface="Arial"/>
              </a:rPr>
              <a:t>Perform predictive analysis using classification models</a:t>
            </a:r>
            <a:endParaRPr sz="1100"/>
          </a:p>
          <a:p>
            <a:pPr indent="-179387" lvl="1" marL="520700" marR="0" rtl="0" algn="l">
              <a:lnSpc>
                <a:spcPct val="120000"/>
              </a:lnSpc>
              <a:spcBef>
                <a:spcPts val="1100"/>
              </a:spcBef>
              <a:spcAft>
                <a:spcPts val="0"/>
              </a:spcAft>
              <a:buClr>
                <a:srgbClr val="757070"/>
              </a:buClr>
              <a:buSzPct val="100000"/>
              <a:buFont typeface="Arial"/>
              <a:buChar char="•"/>
            </a:pPr>
            <a:r>
              <a:rPr lang="en" sz="5700">
                <a:solidFill>
                  <a:srgbClr val="757070"/>
                </a:solidFill>
              </a:rPr>
              <a:t>B</a:t>
            </a:r>
            <a:r>
              <a:rPr b="0" i="0" lang="en" sz="5700" u="none" cap="none" strike="noStrike">
                <a:solidFill>
                  <a:srgbClr val="757070"/>
                </a:solidFill>
                <a:latin typeface="Arial"/>
                <a:ea typeface="Arial"/>
                <a:cs typeface="Arial"/>
                <a:sym typeface="Arial"/>
              </a:rPr>
              <a:t>uild, tune, evaluate classification models</a:t>
            </a:r>
            <a:endParaRPr sz="1100"/>
          </a:p>
          <a:p>
            <a:pPr indent="-76200" lvl="0" marL="177800" marR="0" rtl="0" algn="l">
              <a:lnSpc>
                <a:spcPct val="120000"/>
              </a:lnSpc>
              <a:spcBef>
                <a:spcPts val="1100"/>
              </a:spcBef>
              <a:spcAft>
                <a:spcPts val="0"/>
              </a:spcAft>
              <a:buClr>
                <a:srgbClr val="0070C0"/>
              </a:buClr>
              <a:buSzPct val="100000"/>
              <a:buFont typeface="Arial"/>
              <a:buNone/>
            </a:pPr>
            <a:r>
              <a:t/>
            </a:r>
            <a:endParaRPr sz="66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ct val="100000"/>
              <a:buFont typeface="Arial"/>
              <a:buNone/>
            </a:pPr>
            <a:r>
              <a:t/>
            </a:r>
            <a:endParaRPr sz="17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ct val="100000"/>
              <a:buFont typeface="Arial"/>
              <a:buNone/>
            </a:pPr>
            <a:r>
              <a:t/>
            </a:r>
            <a:endParaRPr sz="17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ct val="100000"/>
              <a:buFont typeface="Arial"/>
              <a:buNone/>
            </a:pPr>
            <a:r>
              <a:t/>
            </a:r>
            <a:endParaRPr sz="17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ct val="100000"/>
              <a:buFont typeface="Arial"/>
              <a:buNone/>
            </a:pPr>
            <a:r>
              <a:t/>
            </a:r>
            <a:endParaRPr sz="1700">
              <a:solidFill>
                <a:srgbClr val="292929"/>
              </a:solidFill>
              <a:latin typeface="Arial"/>
              <a:ea typeface="Arial"/>
              <a:cs typeface="Arial"/>
              <a:sym typeface="Arial"/>
            </a:endParaRPr>
          </a:p>
        </p:txBody>
      </p:sp>
      <p:sp>
        <p:nvSpPr>
          <p:cNvPr id="167" name="Google Shape;167;p32"/>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Methodology</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3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73" name="Google Shape;173;p33"/>
          <p:cNvSpPr txBox="1"/>
          <p:nvPr>
            <p:ph idx="1" type="body"/>
          </p:nvPr>
        </p:nvSpPr>
        <p:spPr>
          <a:xfrm>
            <a:off x="577508" y="1130969"/>
            <a:ext cx="7886700" cy="3263400"/>
          </a:xfrm>
          <a:prstGeom prst="rect">
            <a:avLst/>
          </a:prstGeom>
          <a:noFill/>
          <a:ln>
            <a:noFill/>
          </a:ln>
        </p:spPr>
        <p:txBody>
          <a:bodyPr anchorCtr="0" anchor="t" bIns="34275" lIns="68575" spcFirstLastPara="1" rIns="68575" wrap="square" tIns="34275">
            <a:noAutofit/>
          </a:bodyPr>
          <a:lstStyle/>
          <a:p>
            <a:pPr indent="0" lvl="0" marL="457200" marR="0" rtl="0" algn="l">
              <a:lnSpc>
                <a:spcPct val="115000"/>
              </a:lnSpc>
              <a:spcBef>
                <a:spcPts val="1100"/>
              </a:spcBef>
              <a:spcAft>
                <a:spcPts val="0"/>
              </a:spcAft>
              <a:buNone/>
            </a:pPr>
            <a:r>
              <a:rPr lang="en"/>
              <a:t>In our project, we meticulously gathered data from two primary sources: the SpaceX API and the SpaceX Wikipedia page. This dual-source approach allowed us to access a comprehensive dataset for analysis. </a:t>
            </a:r>
            <a:endParaRPr/>
          </a:p>
          <a:p>
            <a:pPr indent="-317500" lvl="0" marL="457200" marR="0" rtl="0" algn="l">
              <a:lnSpc>
                <a:spcPct val="115000"/>
              </a:lnSpc>
              <a:spcBef>
                <a:spcPts val="1100"/>
              </a:spcBef>
              <a:spcAft>
                <a:spcPts val="0"/>
              </a:spcAft>
              <a:buSzPts val="1400"/>
              <a:buChar char="❖"/>
            </a:pPr>
            <a:r>
              <a:rPr b="1" lang="en" sz="1500"/>
              <a:t>SpaceX API</a:t>
            </a:r>
            <a:r>
              <a:rPr lang="en"/>
              <a:t>: We leveraged the SpaceX API to access up-to-date and structured information on rocket launches and landings. By making API requests, we retrieved data on launch outcomes, mission details, and other pertinent information. This real-time data stream provided us with the latest insights into SpaceX's missions. </a:t>
            </a:r>
            <a:endParaRPr/>
          </a:p>
          <a:p>
            <a:pPr indent="0" lvl="0" marL="457200" marR="0" rtl="0" algn="l">
              <a:lnSpc>
                <a:spcPct val="115000"/>
              </a:lnSpc>
              <a:spcBef>
                <a:spcPts val="1100"/>
              </a:spcBef>
              <a:spcAft>
                <a:spcPts val="0"/>
              </a:spcAft>
              <a:buNone/>
            </a:pPr>
            <a:r>
              <a:t/>
            </a:r>
            <a:endParaRPr/>
          </a:p>
          <a:p>
            <a:pPr indent="-317500" lvl="0" marL="457200" marR="0" rtl="0" algn="l">
              <a:lnSpc>
                <a:spcPct val="115000"/>
              </a:lnSpc>
              <a:spcBef>
                <a:spcPts val="1100"/>
              </a:spcBef>
              <a:spcAft>
                <a:spcPts val="0"/>
              </a:spcAft>
              <a:buSzPts val="1400"/>
              <a:buChar char="❖"/>
            </a:pPr>
            <a:r>
              <a:rPr b="1" lang="en" sz="1500"/>
              <a:t>SpaceX Wikipedia Page</a:t>
            </a:r>
            <a:r>
              <a:rPr lang="en"/>
              <a:t>: In parallel, we consulted the SpaceX Wikipedia page, a valuable source for historical records and contextual data. This page offered a wealth of information, including mission descriptions, historical context, and specific details about rocket landings.</a:t>
            </a:r>
            <a:endParaRPr/>
          </a:p>
          <a:p>
            <a:pPr indent="0" lvl="0" marL="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
        <p:nvSpPr>
          <p:cNvPr id="174" name="Google Shape;174;p33"/>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Data Collection</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p34"/>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80" name="Google Shape;180;p34"/>
          <p:cNvSpPr txBox="1"/>
          <p:nvPr>
            <p:ph idx="1" type="body"/>
          </p:nvPr>
        </p:nvSpPr>
        <p:spPr>
          <a:xfrm>
            <a:off x="615554" y="1350169"/>
            <a:ext cx="3480197" cy="3169444"/>
          </a:xfrm>
          <a:prstGeom prst="rect">
            <a:avLst/>
          </a:prstGeom>
          <a:noFill/>
          <a:ln>
            <a:noFill/>
          </a:ln>
        </p:spPr>
        <p:txBody>
          <a:bodyPr anchorCtr="0" anchor="t" bIns="34275" lIns="68575" spcFirstLastPara="1" rIns="68575" wrap="square" tIns="34275">
            <a:normAutofit fontScale="62500" lnSpcReduction="20000"/>
          </a:bodyPr>
          <a:lstStyle/>
          <a:p>
            <a:pPr indent="0" lvl="0" marL="0" rtl="0" algn="just">
              <a:lnSpc>
                <a:spcPct val="115000"/>
              </a:lnSpc>
              <a:spcBef>
                <a:spcPts val="0"/>
              </a:spcBef>
              <a:spcAft>
                <a:spcPts val="0"/>
              </a:spcAft>
              <a:buNone/>
            </a:pPr>
            <a:r>
              <a:rPr lang="en" sz="2150"/>
              <a:t>To access data from the SpaceX API, you would typically need to make HTTP requests to the API endpoints, parse the JSON responses, and then use the data for your analysis or applications.</a:t>
            </a:r>
            <a:endParaRPr sz="2150"/>
          </a:p>
          <a:p>
            <a:pPr indent="0" lvl="0" marL="0" rtl="0" algn="just">
              <a:lnSpc>
                <a:spcPct val="115000"/>
              </a:lnSpc>
              <a:spcBef>
                <a:spcPts val="0"/>
              </a:spcBef>
              <a:spcAft>
                <a:spcPts val="0"/>
              </a:spcAft>
              <a:buNone/>
            </a:pPr>
            <a:r>
              <a:t/>
            </a:r>
            <a:endParaRPr sz="2150"/>
          </a:p>
          <a:p>
            <a:pPr indent="0" lvl="0" marL="0" rtl="0" algn="just">
              <a:lnSpc>
                <a:spcPct val="115000"/>
              </a:lnSpc>
              <a:spcBef>
                <a:spcPts val="0"/>
              </a:spcBef>
              <a:spcAft>
                <a:spcPts val="0"/>
              </a:spcAft>
              <a:buClr>
                <a:schemeClr val="dk1"/>
              </a:buClr>
              <a:buFont typeface="Arial"/>
              <a:buNone/>
            </a:pPr>
            <a:r>
              <a:rPr lang="en" sz="2150" u="sng"/>
              <a:t>Data Columns</a:t>
            </a:r>
            <a:r>
              <a:rPr lang="en" sz="2150"/>
              <a:t>: FlightNumber, Date, BoosterVersion, PayloadMass, Orbit, LaunchSite, Outcome, Flights, GridFins, Reused, Legs, LandingPad, Block, ReusedCount, Serial, Longitude, Latitude, Class.</a:t>
            </a:r>
            <a:endParaRPr sz="2150"/>
          </a:p>
          <a:p>
            <a:pPr indent="0" lvl="0" marL="457200" marR="0" rtl="0" algn="l">
              <a:lnSpc>
                <a:spcPct val="100000"/>
              </a:lnSpc>
              <a:spcBef>
                <a:spcPts val="1100"/>
              </a:spcBef>
              <a:spcAft>
                <a:spcPts val="0"/>
              </a:spcAft>
              <a:buNone/>
            </a:pPr>
            <a:r>
              <a:t/>
            </a:r>
            <a:endParaRPr sz="1100"/>
          </a:p>
          <a:p>
            <a:pPr indent="-38100" lvl="0" marL="177800" marR="0" rtl="0" algn="l">
              <a:lnSpc>
                <a:spcPct val="90000"/>
              </a:lnSpc>
              <a:spcBef>
                <a:spcPts val="800"/>
              </a:spcBef>
              <a:spcAft>
                <a:spcPts val="0"/>
              </a:spcAft>
              <a:buClr>
                <a:schemeClr val="dk1"/>
              </a:buClr>
              <a:buSzPct val="100000"/>
              <a:buFont typeface="Arial"/>
              <a:buNone/>
            </a:pPr>
            <a:r>
              <a:t/>
            </a:r>
            <a:endParaRPr sz="21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ct val="100000"/>
              <a:buFont typeface="Arial"/>
              <a:buNone/>
            </a:pPr>
            <a:r>
              <a:t/>
            </a:r>
            <a:endParaRPr sz="2100">
              <a:solidFill>
                <a:schemeClr val="dk1"/>
              </a:solidFill>
              <a:latin typeface="Calibri"/>
              <a:ea typeface="Calibri"/>
              <a:cs typeface="Calibri"/>
              <a:sym typeface="Calibri"/>
            </a:endParaRPr>
          </a:p>
        </p:txBody>
      </p:sp>
      <p:sp>
        <p:nvSpPr>
          <p:cNvPr id="181" name="Google Shape;181;p34"/>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Data Collection – SpaceX API</a:t>
            </a:r>
            <a:endParaRPr sz="1100"/>
          </a:p>
        </p:txBody>
      </p:sp>
      <p:sp>
        <p:nvSpPr>
          <p:cNvPr id="182" name="Google Shape;182;p34"/>
          <p:cNvSpPr/>
          <p:nvPr/>
        </p:nvSpPr>
        <p:spPr>
          <a:xfrm>
            <a:off x="1250750" y="3900425"/>
            <a:ext cx="2057400" cy="61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1100"/>
              </a:spcBef>
              <a:spcAft>
                <a:spcPts val="0"/>
              </a:spcAft>
              <a:buNone/>
            </a:pPr>
            <a:r>
              <a:rPr lang="en"/>
              <a:t>      </a:t>
            </a:r>
            <a:endParaRPr/>
          </a:p>
          <a:p>
            <a:pPr indent="0" lvl="0" marL="0" rtl="0" algn="ctr">
              <a:spcBef>
                <a:spcPts val="0"/>
              </a:spcBef>
              <a:spcAft>
                <a:spcPts val="0"/>
              </a:spcAft>
              <a:buNone/>
            </a:pPr>
            <a:r>
              <a:rPr lang="en" sz="1700">
                <a:solidFill>
                  <a:schemeClr val="dk1"/>
                </a:solidFill>
                <a:uFill>
                  <a:noFill/>
                </a:uFill>
                <a:hlinkClick r:id="rId4">
                  <a:extLst>
                    <a:ext uri="{A12FA001-AC4F-418D-AE19-62706E023703}">
                      <ahyp:hlinkClr val="tx"/>
                    </a:ext>
                  </a:extLst>
                </a:hlinkClick>
              </a:rPr>
              <a:t>GitHub Link</a:t>
            </a:r>
            <a:endParaRPr>
              <a:solidFill>
                <a:schemeClr val="dk1"/>
              </a:solidFill>
            </a:endParaRPr>
          </a:p>
          <a:p>
            <a:pPr indent="0" lvl="0" marL="0" rtl="0" algn="just">
              <a:lnSpc>
                <a:spcPct val="100000"/>
              </a:lnSpc>
              <a:spcBef>
                <a:spcPts val="1100"/>
              </a:spcBef>
              <a:spcAft>
                <a:spcPts val="0"/>
              </a:spcAft>
              <a:buClr>
                <a:schemeClr val="dk1"/>
              </a:buClr>
              <a:buSzPts val="1100"/>
              <a:buFont typeface="Arial"/>
              <a:buNone/>
            </a:pPr>
            <a:r>
              <a:t/>
            </a:r>
            <a:endParaRPr/>
          </a:p>
        </p:txBody>
      </p:sp>
      <p:pic>
        <p:nvPicPr>
          <p:cNvPr id="183" name="Google Shape;183;p34"/>
          <p:cNvPicPr preferRelativeResize="0"/>
          <p:nvPr/>
        </p:nvPicPr>
        <p:blipFill>
          <a:blip r:embed="rId5">
            <a:alphaModFix/>
          </a:blip>
          <a:stretch>
            <a:fillRect/>
          </a:stretch>
        </p:blipFill>
        <p:spPr>
          <a:xfrm>
            <a:off x="4248150" y="1108750"/>
            <a:ext cx="4216049" cy="292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82"/>
                                        </p:tgtEl>
                                        <p:attrNameLst>
                                          <p:attrName>style.visibility</p:attrName>
                                        </p:attrNameLst>
                                      </p:cBhvr>
                                      <p:to>
                                        <p:strVal val="visible"/>
                                      </p:to>
                                    </p:set>
                                    <p:anim calcmode="lin" valueType="num">
                                      <p:cBhvr additive="base">
                                        <p:cTn dur="1000"/>
                                        <p:tgtEl>
                                          <p:spTgt spid="1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p3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89" name="Google Shape;189;p35"/>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3000">
              <a:solidFill>
                <a:srgbClr val="1C7DDB"/>
              </a:solidFill>
              <a:latin typeface="Arial"/>
              <a:ea typeface="Arial"/>
              <a:cs typeface="Arial"/>
              <a:sym typeface="Arial"/>
            </a:endParaRPr>
          </a:p>
        </p:txBody>
      </p:sp>
      <p:sp>
        <p:nvSpPr>
          <p:cNvPr id="190" name="Google Shape;190;p35"/>
          <p:cNvSpPr txBox="1"/>
          <p:nvPr/>
        </p:nvSpPr>
        <p:spPr>
          <a:xfrm>
            <a:off x="577508" y="403925"/>
            <a:ext cx="7886700" cy="411900"/>
          </a:xfrm>
          <a:prstGeom prst="rect">
            <a:avLst/>
          </a:prstGeom>
          <a:noFill/>
          <a:ln>
            <a:noFill/>
          </a:ln>
        </p:spPr>
        <p:txBody>
          <a:bodyPr anchorCtr="0" anchor="ctr" bIns="34275" lIns="68575" spcFirstLastPara="1" rIns="68575" wrap="square" tIns="34275">
            <a:normAutofit/>
          </a:bodyPr>
          <a:lstStyle/>
          <a:p>
            <a:pPr indent="0" lvl="0" marL="0" marR="0" rtl="0" algn="l">
              <a:lnSpc>
                <a:spcPct val="70000"/>
              </a:lnSpc>
              <a:spcBef>
                <a:spcPts val="1000"/>
              </a:spcBef>
              <a:spcAft>
                <a:spcPts val="0"/>
              </a:spcAft>
              <a:buClr>
                <a:srgbClr val="0B49CB"/>
              </a:buClr>
              <a:buSzPts val="3000"/>
              <a:buFont typeface="Arial"/>
              <a:buNone/>
            </a:pPr>
            <a:r>
              <a:rPr lang="en" sz="2900">
                <a:solidFill>
                  <a:srgbClr val="0B49CB"/>
                </a:solidFill>
              </a:rPr>
              <a:t>Data Collection - Scraping</a:t>
            </a:r>
            <a:endParaRPr sz="2900">
              <a:solidFill>
                <a:srgbClr val="0B49CB"/>
              </a:solidFill>
              <a:latin typeface="IBM Plex Mono SemiBold"/>
              <a:ea typeface="IBM Plex Mono SemiBold"/>
              <a:cs typeface="IBM Plex Mono SemiBold"/>
              <a:sym typeface="IBM Plex Mono SemiBold"/>
            </a:endParaRPr>
          </a:p>
        </p:txBody>
      </p:sp>
      <p:sp>
        <p:nvSpPr>
          <p:cNvPr id="191" name="Google Shape;191;p35"/>
          <p:cNvSpPr txBox="1"/>
          <p:nvPr>
            <p:ph idx="1" type="body"/>
          </p:nvPr>
        </p:nvSpPr>
        <p:spPr>
          <a:xfrm>
            <a:off x="577504" y="1337044"/>
            <a:ext cx="3480300" cy="3169500"/>
          </a:xfrm>
          <a:prstGeom prst="rect">
            <a:avLst/>
          </a:prstGeom>
          <a:noFill/>
          <a:ln>
            <a:noFill/>
          </a:ln>
        </p:spPr>
        <p:txBody>
          <a:bodyPr anchorCtr="0" anchor="t" bIns="34275" lIns="68575" spcFirstLastPara="1" rIns="68575" wrap="square" tIns="34275">
            <a:normAutofit fontScale="85000" lnSpcReduction="20000"/>
          </a:bodyPr>
          <a:lstStyle/>
          <a:p>
            <a:pPr indent="0" lvl="0" marL="0" rtl="0" algn="just">
              <a:lnSpc>
                <a:spcPct val="115000"/>
              </a:lnSpc>
              <a:spcBef>
                <a:spcPts val="0"/>
              </a:spcBef>
              <a:spcAft>
                <a:spcPts val="0"/>
              </a:spcAft>
              <a:buNone/>
            </a:pPr>
            <a:r>
              <a:rPr lang="en" sz="1625"/>
              <a:t>Scraping data from a Wikipedia page involves extracting information from the HTML structure of the page using web scraping techniques. I'll provide a general outline of the steps involved in scraping data from a Wikipedia page.</a:t>
            </a:r>
            <a:endParaRPr sz="1625"/>
          </a:p>
          <a:p>
            <a:pPr indent="0" lvl="0" marL="0" rtl="0" algn="just">
              <a:lnSpc>
                <a:spcPct val="115000"/>
              </a:lnSpc>
              <a:spcBef>
                <a:spcPts val="0"/>
              </a:spcBef>
              <a:spcAft>
                <a:spcPts val="0"/>
              </a:spcAft>
              <a:buNone/>
            </a:pPr>
            <a:r>
              <a:t/>
            </a:r>
            <a:endParaRPr sz="1625"/>
          </a:p>
          <a:p>
            <a:pPr indent="0" lvl="0" marL="0" rtl="0" algn="just">
              <a:lnSpc>
                <a:spcPct val="115000"/>
              </a:lnSpc>
              <a:spcBef>
                <a:spcPts val="0"/>
              </a:spcBef>
              <a:spcAft>
                <a:spcPts val="0"/>
              </a:spcAft>
              <a:buClr>
                <a:schemeClr val="dk1"/>
              </a:buClr>
              <a:buSzPct val="104566"/>
              <a:buFont typeface="Arial"/>
              <a:buNone/>
            </a:pPr>
            <a:r>
              <a:rPr lang="en" sz="1625" u="sng"/>
              <a:t>Data Columns</a:t>
            </a:r>
            <a:r>
              <a:rPr lang="en" sz="1625"/>
              <a:t>: Flight No., Date, Time, Version booster, Launchsite, Payload, Payload mass, Orbit, Customer, Launch Outcome, Booster landing.</a:t>
            </a:r>
            <a:endParaRPr sz="1925">
              <a:solidFill>
                <a:srgbClr val="292929"/>
              </a:solidFill>
            </a:endParaRPr>
          </a:p>
          <a:p>
            <a:pPr indent="0" lvl="0" marL="457200" marR="0" rtl="0" algn="l">
              <a:lnSpc>
                <a:spcPct val="100000"/>
              </a:lnSpc>
              <a:spcBef>
                <a:spcPts val="1100"/>
              </a:spcBef>
              <a:spcAft>
                <a:spcPts val="0"/>
              </a:spcAft>
              <a:buNone/>
            </a:pPr>
            <a:r>
              <a:t/>
            </a:r>
            <a:endParaRPr sz="1100"/>
          </a:p>
          <a:p>
            <a:pPr indent="-38100" lvl="0" marL="177800" marR="0" rtl="0" algn="l">
              <a:lnSpc>
                <a:spcPct val="90000"/>
              </a:lnSpc>
              <a:spcBef>
                <a:spcPts val="800"/>
              </a:spcBef>
              <a:spcAft>
                <a:spcPts val="0"/>
              </a:spcAft>
              <a:buClr>
                <a:schemeClr val="dk1"/>
              </a:buClr>
              <a:buSzPct val="100000"/>
              <a:buFont typeface="Arial"/>
              <a:buNone/>
            </a:pPr>
            <a:r>
              <a:t/>
            </a:r>
            <a:endParaRPr sz="21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ct val="100000"/>
              <a:buFont typeface="Arial"/>
              <a:buNone/>
            </a:pPr>
            <a:r>
              <a:t/>
            </a:r>
            <a:endParaRPr sz="2100">
              <a:solidFill>
                <a:schemeClr val="dk1"/>
              </a:solidFill>
              <a:latin typeface="Calibri"/>
              <a:ea typeface="Calibri"/>
              <a:cs typeface="Calibri"/>
              <a:sym typeface="Calibri"/>
            </a:endParaRPr>
          </a:p>
        </p:txBody>
      </p:sp>
      <p:sp>
        <p:nvSpPr>
          <p:cNvPr id="192" name="Google Shape;192;p35"/>
          <p:cNvSpPr/>
          <p:nvPr/>
        </p:nvSpPr>
        <p:spPr>
          <a:xfrm>
            <a:off x="1246900" y="3887350"/>
            <a:ext cx="2057400" cy="619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1100"/>
              </a:spcBef>
              <a:spcAft>
                <a:spcPts val="0"/>
              </a:spcAft>
              <a:buNone/>
            </a:pPr>
            <a:r>
              <a:rPr lang="en"/>
              <a:t>      </a:t>
            </a:r>
            <a:endParaRPr/>
          </a:p>
          <a:p>
            <a:pPr indent="0" lvl="0" marL="0" rtl="0" algn="ctr">
              <a:spcBef>
                <a:spcPts val="0"/>
              </a:spcBef>
              <a:spcAft>
                <a:spcPts val="0"/>
              </a:spcAft>
              <a:buNone/>
            </a:pPr>
            <a:r>
              <a:rPr lang="en" sz="1700">
                <a:solidFill>
                  <a:schemeClr val="dk1"/>
                </a:solidFill>
                <a:uFill>
                  <a:noFill/>
                </a:uFill>
                <a:hlinkClick r:id="rId4">
                  <a:extLst>
                    <a:ext uri="{A12FA001-AC4F-418D-AE19-62706E023703}">
                      <ahyp:hlinkClr val="tx"/>
                    </a:ext>
                  </a:extLst>
                </a:hlinkClick>
              </a:rPr>
              <a:t>GitHub Link</a:t>
            </a:r>
            <a:endParaRPr>
              <a:solidFill>
                <a:schemeClr val="dk1"/>
              </a:solidFill>
            </a:endParaRPr>
          </a:p>
          <a:p>
            <a:pPr indent="0" lvl="0" marL="0" rtl="0" algn="just">
              <a:lnSpc>
                <a:spcPct val="100000"/>
              </a:lnSpc>
              <a:spcBef>
                <a:spcPts val="1100"/>
              </a:spcBef>
              <a:spcAft>
                <a:spcPts val="0"/>
              </a:spcAft>
              <a:buNone/>
            </a:pPr>
            <a:r>
              <a:t/>
            </a:r>
            <a:endParaRPr/>
          </a:p>
        </p:txBody>
      </p:sp>
      <p:pic>
        <p:nvPicPr>
          <p:cNvPr id="193" name="Google Shape;193;p35"/>
          <p:cNvPicPr preferRelativeResize="0"/>
          <p:nvPr/>
        </p:nvPicPr>
        <p:blipFill>
          <a:blip r:embed="rId5">
            <a:alphaModFix/>
          </a:blip>
          <a:stretch>
            <a:fillRect/>
          </a:stretch>
        </p:blipFill>
        <p:spPr>
          <a:xfrm>
            <a:off x="4218400" y="1612650"/>
            <a:ext cx="4245801" cy="1918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1000"/>
                                        <p:tgtEl>
                                          <p:spTgt spid="19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